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85" r:id="rId2"/>
    <p:sldId id="259" r:id="rId3"/>
    <p:sldId id="288" r:id="rId4"/>
    <p:sldId id="289" r:id="rId5"/>
    <p:sldId id="377" r:id="rId6"/>
    <p:sldId id="343" r:id="rId7"/>
    <p:sldId id="342" r:id="rId8"/>
    <p:sldId id="341" r:id="rId9"/>
    <p:sldId id="340" r:id="rId10"/>
    <p:sldId id="339" r:id="rId11"/>
    <p:sldId id="338" r:id="rId12"/>
    <p:sldId id="337" r:id="rId13"/>
    <p:sldId id="336" r:id="rId14"/>
    <p:sldId id="335" r:id="rId15"/>
    <p:sldId id="334" r:id="rId16"/>
    <p:sldId id="333" r:id="rId17"/>
    <p:sldId id="332" r:id="rId18"/>
    <p:sldId id="331" r:id="rId19"/>
    <p:sldId id="330" r:id="rId20"/>
    <p:sldId id="329" r:id="rId21"/>
    <p:sldId id="328" r:id="rId22"/>
    <p:sldId id="319"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9" autoAdjust="0"/>
    <p:restoredTop sz="84049" autoAdjust="0"/>
  </p:normalViewPr>
  <p:slideViewPr>
    <p:cSldViewPr>
      <p:cViewPr>
        <p:scale>
          <a:sx n="70" d="100"/>
          <a:sy n="70" d="100"/>
        </p:scale>
        <p:origin x="-1397" y="-1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E9C353-1298-4958-8157-E24898D25988}" type="doc">
      <dgm:prSet loTypeId="urn:microsoft.com/office/officeart/2005/8/layout/radial1" loCatId="relationship" qsTypeId="urn:microsoft.com/office/officeart/2005/8/quickstyle/simple1" qsCatId="simple" csTypeId="urn:microsoft.com/office/officeart/2005/8/colors/accent1_2" csCatId="accent1" phldr="1"/>
      <dgm:spPr/>
    </dgm:pt>
    <dgm:pt modelId="{622FCCC8-8B79-4748-B89C-8C45D5E412FE}">
      <dgm:prSet/>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b="1" i="0" u="none" strike="noStrike" cap="none" normalizeH="0" baseline="0" dirty="0" smtClean="0">
              <a:ln>
                <a:noFill/>
              </a:ln>
              <a:solidFill>
                <a:schemeClr val="tx1"/>
              </a:solidFill>
              <a:effectLst/>
              <a:latin typeface="Verdana" pitchFamily="34" charset="0"/>
              <a:cs typeface="Arial" charset="0"/>
            </a:rPr>
            <a:t>RDA</a:t>
          </a:r>
        </a:p>
      </dgm:t>
    </dgm:pt>
    <dgm:pt modelId="{B02DF650-BA7C-4040-BA83-ADB7CDA331C8}" type="parTrans" cxnId="{5A123539-8D66-448D-BA5C-FDB060976DD4}">
      <dgm:prSet/>
      <dgm:spPr/>
      <dgm:t>
        <a:bodyPr/>
        <a:lstStyle/>
        <a:p>
          <a:endParaRPr lang="de-DE"/>
        </a:p>
      </dgm:t>
    </dgm:pt>
    <dgm:pt modelId="{16D38DB9-F6C4-4D74-9ABC-21A5A8DED7EC}" type="sibTrans" cxnId="{5A123539-8D66-448D-BA5C-FDB060976DD4}">
      <dgm:prSet/>
      <dgm:spPr/>
      <dgm:t>
        <a:bodyPr/>
        <a:lstStyle/>
        <a:p>
          <a:endParaRPr lang="de-DE"/>
        </a:p>
      </dgm:t>
    </dgm:pt>
    <dgm:pt modelId="{39DC038E-4384-44E6-8CDD-DEF7805745AD}">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Anhang A</a:t>
          </a:r>
          <a:br>
            <a:rPr kumimoji="0" lang="de-DE" sz="1400" b="1"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Groß- und</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Klein-</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err="1" smtClean="0">
              <a:ln>
                <a:noFill/>
              </a:ln>
              <a:solidFill>
                <a:schemeClr val="tx1"/>
              </a:solidFill>
              <a:effectLst/>
              <a:latin typeface="Verdana" pitchFamily="34" charset="0"/>
              <a:cs typeface="Arial" charset="0"/>
            </a:rPr>
            <a:t>schreibung</a:t>
          </a:r>
          <a:endParaRPr kumimoji="0" lang="de-DE" sz="1400" b="0" i="0" u="none" strike="noStrike" cap="none" normalizeH="0" baseline="0" dirty="0" smtClean="0">
            <a:ln>
              <a:noFill/>
            </a:ln>
            <a:solidFill>
              <a:schemeClr val="tx1"/>
            </a:solidFill>
            <a:effectLst/>
            <a:latin typeface="Verdana" pitchFamily="34" charset="0"/>
            <a:cs typeface="Arial" charset="0"/>
          </a:endParaRPr>
        </a:p>
      </dgm:t>
    </dgm:pt>
    <dgm:pt modelId="{6091E968-DE51-424A-87E6-6A73A61451B7}" type="parTrans" cxnId="{3BFE7584-6572-4AE3-AFEA-B55F454CAFDF}">
      <dgm:prSet/>
      <dgm:spPr/>
      <dgm:t>
        <a:bodyPr/>
        <a:lstStyle/>
        <a:p>
          <a:endParaRPr lang="de-DE"/>
        </a:p>
      </dgm:t>
    </dgm:pt>
    <dgm:pt modelId="{987E9866-2301-413B-AE57-888F75BFB2AE}" type="sibTrans" cxnId="{3BFE7584-6572-4AE3-AFEA-B55F454CAFDF}">
      <dgm:prSet/>
      <dgm:spPr/>
      <dgm:t>
        <a:bodyPr/>
        <a:lstStyle/>
        <a:p>
          <a:endParaRPr lang="de-DE"/>
        </a:p>
      </dgm:t>
    </dgm:pt>
    <dgm:pt modelId="{79F2EF11-07A6-4D1C-A4B1-9BFE0BDE6BE1}">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Anhang B</a:t>
          </a:r>
          <a:br>
            <a:rPr kumimoji="0" lang="de-DE" sz="1400" b="1"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Abkürzungen</a:t>
          </a:r>
        </a:p>
      </dgm:t>
    </dgm:pt>
    <dgm:pt modelId="{CBAA3008-674D-45FD-84A2-F33A80ED7A73}" type="parTrans" cxnId="{9CCF2A3A-D267-4421-A7D7-AC3C0696E574}">
      <dgm:prSet/>
      <dgm:spPr/>
      <dgm:t>
        <a:bodyPr/>
        <a:lstStyle/>
        <a:p>
          <a:endParaRPr lang="de-DE"/>
        </a:p>
      </dgm:t>
    </dgm:pt>
    <dgm:pt modelId="{7F3A60B7-7A10-4369-9A0A-22E601FECC10}" type="sibTrans" cxnId="{9CCF2A3A-D267-4421-A7D7-AC3C0696E574}">
      <dgm:prSet/>
      <dgm:spPr/>
      <dgm:t>
        <a:bodyPr/>
        <a:lstStyle/>
        <a:p>
          <a:endParaRPr lang="de-DE"/>
        </a:p>
      </dgm:t>
    </dgm:pt>
    <dgm:pt modelId="{C816ED18-7ADD-49CB-9814-DFDB38522A8D}">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Anhang C</a:t>
          </a:r>
          <a:br>
            <a:rPr kumimoji="0" lang="de-DE" sz="1400" b="1"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Artikel am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Titelanfang</a:t>
          </a:r>
        </a:p>
      </dgm:t>
    </dgm:pt>
    <dgm:pt modelId="{491B09D9-BEFA-4FBB-95FC-2349BCA1ECFB}" type="parTrans" cxnId="{CBE7264B-FB0F-4ACB-A952-4A5082C21892}">
      <dgm:prSet/>
      <dgm:spPr/>
      <dgm:t>
        <a:bodyPr/>
        <a:lstStyle/>
        <a:p>
          <a:endParaRPr lang="de-DE"/>
        </a:p>
      </dgm:t>
    </dgm:pt>
    <dgm:pt modelId="{7529D2E5-29CF-4174-B52F-B4B261BD85B2}" type="sibTrans" cxnId="{CBE7264B-FB0F-4ACB-A952-4A5082C21892}">
      <dgm:prSet/>
      <dgm:spPr/>
      <dgm:t>
        <a:bodyPr/>
        <a:lstStyle/>
        <a:p>
          <a:endParaRPr lang="de-DE"/>
        </a:p>
      </dgm:t>
    </dgm:pt>
    <dgm:pt modelId="{4FC6E92F-FD3C-499A-BC41-5D4023CD6C49}">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Anhang D</a:t>
          </a:r>
          <a:br>
            <a:rPr kumimoji="0" lang="de-DE" sz="1400" b="1"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Erfassen der Syntax</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für beschreibende</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 Daten</a:t>
          </a:r>
        </a:p>
      </dgm:t>
    </dgm:pt>
    <dgm:pt modelId="{C4A9ECED-155D-459C-9F05-3CA4E35FAC4B}" type="parTrans" cxnId="{B279BC5F-89C2-434B-8025-9ECC76584F33}">
      <dgm:prSet/>
      <dgm:spPr/>
      <dgm:t>
        <a:bodyPr/>
        <a:lstStyle/>
        <a:p>
          <a:endParaRPr lang="de-DE"/>
        </a:p>
      </dgm:t>
    </dgm:pt>
    <dgm:pt modelId="{5CADD5EB-2082-483D-A0CF-B2A55280CE8C}" type="sibTrans" cxnId="{B279BC5F-89C2-434B-8025-9ECC76584F33}">
      <dgm:prSet/>
      <dgm:spPr/>
      <dgm:t>
        <a:bodyPr/>
        <a:lstStyle/>
        <a:p>
          <a:endParaRPr lang="de-DE"/>
        </a:p>
      </dgm:t>
    </dgm:pt>
    <dgm:pt modelId="{82E2D774-BCA5-4B54-863D-E16E10D7F779}">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Anhang E</a:t>
          </a:r>
          <a:r>
            <a:rPr kumimoji="0" lang="de-DE" sz="1400" b="0" i="0" u="none" strike="noStrike" cap="none" normalizeH="0" baseline="0" dirty="0" smtClean="0">
              <a:ln>
                <a:noFill/>
              </a:ln>
              <a:solidFill>
                <a:schemeClr val="tx1"/>
              </a:solidFill>
              <a:effectLst/>
              <a:latin typeface="Verdana" pitchFamily="34" charset="0"/>
              <a:cs typeface="Arial" charset="0"/>
            </a:rPr>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Erfassen der Syntax zur Kontrolle der Sucheinstiege</a:t>
          </a:r>
        </a:p>
      </dgm:t>
    </dgm:pt>
    <dgm:pt modelId="{6E6ECE6A-C65F-41EE-BB53-9C3647EBBD0A}" type="parTrans" cxnId="{3870EDB7-9778-42BE-BEA2-0805F9933A2A}">
      <dgm:prSet/>
      <dgm:spPr/>
      <dgm:t>
        <a:bodyPr/>
        <a:lstStyle/>
        <a:p>
          <a:endParaRPr lang="de-DE"/>
        </a:p>
      </dgm:t>
    </dgm:pt>
    <dgm:pt modelId="{29EA8062-2B3E-4495-A382-1933238D7BFC}" type="sibTrans" cxnId="{3870EDB7-9778-42BE-BEA2-0805F9933A2A}">
      <dgm:prSet/>
      <dgm:spPr/>
      <dgm:t>
        <a:bodyPr/>
        <a:lstStyle/>
        <a:p>
          <a:endParaRPr lang="de-DE"/>
        </a:p>
      </dgm:t>
    </dgm:pt>
    <dgm:pt modelId="{4A606A37-E52B-4AB7-A6E2-CADCDD7AC98F}">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Anhang F</a:t>
          </a:r>
          <a:br>
            <a:rPr kumimoji="0" lang="de-DE" sz="1400" b="1"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Zusätzliche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Regeln für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Personennamen</a:t>
          </a:r>
        </a:p>
      </dgm:t>
    </dgm:pt>
    <dgm:pt modelId="{D1252D71-BFAE-4E8B-8720-959CEC8FA7AE}" type="parTrans" cxnId="{17D8D3DD-5A34-46CE-AEFB-47E653E1B588}">
      <dgm:prSet/>
      <dgm:spPr/>
      <dgm:t>
        <a:bodyPr/>
        <a:lstStyle/>
        <a:p>
          <a:endParaRPr lang="de-DE"/>
        </a:p>
      </dgm:t>
    </dgm:pt>
    <dgm:pt modelId="{47CDD6A6-7B8F-4C66-B180-CE50D21BDCA5}" type="sibTrans" cxnId="{17D8D3DD-5A34-46CE-AEFB-47E653E1B588}">
      <dgm:prSet/>
      <dgm:spPr/>
      <dgm:t>
        <a:bodyPr/>
        <a:lstStyle/>
        <a:p>
          <a:endParaRPr lang="de-DE"/>
        </a:p>
      </dgm:t>
    </dgm:pt>
    <dgm:pt modelId="{3FE6E0D9-C0CE-41F7-A29A-354A55E8F724}">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Anhang G</a:t>
          </a:r>
          <a:r>
            <a:rPr kumimoji="0" lang="de-DE" sz="1400" b="0" i="0" u="none" strike="noStrike" cap="none" normalizeH="0" baseline="0" dirty="0" smtClean="0">
              <a:ln>
                <a:noFill/>
              </a:ln>
              <a:solidFill>
                <a:schemeClr val="tx1"/>
              </a:solidFill>
              <a:effectLst/>
              <a:latin typeface="Verdana" pitchFamily="34" charset="0"/>
              <a:cs typeface="Arial" charset="0"/>
            </a:rPr>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Adelstitel,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Angaben zum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Rang usw.</a:t>
          </a:r>
        </a:p>
      </dgm:t>
    </dgm:pt>
    <dgm:pt modelId="{9060E846-E410-4284-8EF5-E2B33B578D50}" type="parTrans" cxnId="{4DB20B0A-287B-4E35-A9EA-75954746005B}">
      <dgm:prSet/>
      <dgm:spPr/>
      <dgm:t>
        <a:bodyPr/>
        <a:lstStyle/>
        <a:p>
          <a:endParaRPr lang="de-DE"/>
        </a:p>
      </dgm:t>
    </dgm:pt>
    <dgm:pt modelId="{40220C73-EB7E-4405-8F2C-F9759ED77C8F}" type="sibTrans" cxnId="{4DB20B0A-287B-4E35-A9EA-75954746005B}">
      <dgm:prSet/>
      <dgm:spPr/>
      <dgm:t>
        <a:bodyPr/>
        <a:lstStyle/>
        <a:p>
          <a:endParaRPr lang="de-DE"/>
        </a:p>
      </dgm:t>
    </dgm:pt>
    <dgm:pt modelId="{18CED733-FCF7-4E1A-9621-A5C302FB6997}">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Anhang H</a:t>
          </a:r>
          <a:r>
            <a:rPr kumimoji="0" lang="de-DE" sz="1400" b="0" i="0" u="none" strike="noStrike" cap="none" normalizeH="0" baseline="0" dirty="0" smtClean="0">
              <a:ln>
                <a:noFill/>
              </a:ln>
              <a:solidFill>
                <a:schemeClr val="tx1"/>
              </a:solidFill>
              <a:effectLst/>
              <a:latin typeface="Verdana" pitchFamily="34" charset="0"/>
              <a:cs typeface="Arial" charset="0"/>
            </a:rPr>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Datumsang. nach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christlicher </a:t>
          </a:r>
          <a:br>
            <a:rPr kumimoji="0" lang="de-DE" sz="1400" b="0" i="0" u="none" strike="noStrike" cap="none" normalizeH="0" baseline="0" dirty="0" smtClean="0">
              <a:ln>
                <a:noFill/>
              </a:ln>
              <a:solidFill>
                <a:schemeClr val="tx1"/>
              </a:solidFill>
              <a:effectLst/>
              <a:latin typeface="Verdana" pitchFamily="34" charset="0"/>
              <a:cs typeface="Arial" charset="0"/>
            </a:rPr>
          </a:br>
          <a:r>
            <a:rPr kumimoji="0" lang="de-DE" sz="1400" b="0" i="0" u="none" strike="noStrike" cap="none" normalizeH="0" baseline="0" dirty="0" smtClean="0">
              <a:ln>
                <a:noFill/>
              </a:ln>
              <a:solidFill>
                <a:schemeClr val="tx1"/>
              </a:solidFill>
              <a:effectLst/>
              <a:latin typeface="Verdana" pitchFamily="34" charset="0"/>
              <a:cs typeface="Arial" charset="0"/>
            </a:rPr>
            <a:t>Zeitrechnung</a:t>
          </a:r>
        </a:p>
      </dgm:t>
    </dgm:pt>
    <dgm:pt modelId="{20496D47-46F4-4C3E-BC80-2C80FB38D27E}" type="parTrans" cxnId="{6FA3B754-DE97-4CB8-A8EE-FF7989040E2A}">
      <dgm:prSet/>
      <dgm:spPr/>
      <dgm:t>
        <a:bodyPr/>
        <a:lstStyle/>
        <a:p>
          <a:endParaRPr lang="de-DE"/>
        </a:p>
      </dgm:t>
    </dgm:pt>
    <dgm:pt modelId="{CDD57378-B3F4-4D57-8FB7-7BDE1C50EB32}" type="sibTrans" cxnId="{6FA3B754-DE97-4CB8-A8EE-FF7989040E2A}">
      <dgm:prSet/>
      <dgm:spPr/>
      <dgm:t>
        <a:bodyPr/>
        <a:lstStyle/>
        <a:p>
          <a:endParaRPr lang="de-DE"/>
        </a:p>
      </dgm:t>
    </dgm:pt>
    <dgm:pt modelId="{8F0BD56E-054B-4C08-9A12-2C2EF2FC2A12}">
      <dgm:prSet custT="1"/>
      <dgm:spPr>
        <a:solidFill>
          <a:srgbClr val="FFCBC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Verdana" pitchFamily="34" charset="0"/>
              <a:cs typeface="Arial" charset="0"/>
            </a:rPr>
            <a:t>Anhänge I, J, K, L</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Verdana" pitchFamily="34" charset="0"/>
              <a:cs typeface="Arial" charset="0"/>
            </a:rPr>
            <a:t>Beziehungskenn-zeichnungen</a:t>
          </a:r>
        </a:p>
      </dgm:t>
    </dgm:pt>
    <dgm:pt modelId="{769EE748-5398-41BD-A45B-894E780A8EC6}" type="parTrans" cxnId="{C79CA88C-AD2E-4B4E-83F5-51814C31A70C}">
      <dgm:prSet/>
      <dgm:spPr/>
      <dgm:t>
        <a:bodyPr/>
        <a:lstStyle/>
        <a:p>
          <a:endParaRPr lang="de-DE"/>
        </a:p>
      </dgm:t>
    </dgm:pt>
    <dgm:pt modelId="{C9A62372-2B9E-435E-9F36-EB04CE9CCC6C}" type="sibTrans" cxnId="{C79CA88C-AD2E-4B4E-83F5-51814C31A70C}">
      <dgm:prSet/>
      <dgm:spPr/>
      <dgm:t>
        <a:bodyPr/>
        <a:lstStyle/>
        <a:p>
          <a:endParaRPr lang="de-DE"/>
        </a:p>
      </dgm:t>
    </dgm:pt>
    <dgm:pt modelId="{20259E67-E1BA-471E-8470-2189A02AF868}" type="pres">
      <dgm:prSet presAssocID="{0EE9C353-1298-4958-8157-E24898D25988}" presName="cycle" presStyleCnt="0">
        <dgm:presLayoutVars>
          <dgm:chMax val="1"/>
          <dgm:dir/>
          <dgm:animLvl val="ctr"/>
          <dgm:resizeHandles val="exact"/>
        </dgm:presLayoutVars>
      </dgm:prSet>
      <dgm:spPr/>
    </dgm:pt>
    <dgm:pt modelId="{B5803E00-1D5E-4D00-9062-26263E433D09}" type="pres">
      <dgm:prSet presAssocID="{622FCCC8-8B79-4748-B89C-8C45D5E412FE}" presName="centerShape" presStyleLbl="node0" presStyleIdx="0" presStyleCnt="1"/>
      <dgm:spPr/>
      <dgm:t>
        <a:bodyPr/>
        <a:lstStyle/>
        <a:p>
          <a:endParaRPr lang="de-DE"/>
        </a:p>
      </dgm:t>
    </dgm:pt>
    <dgm:pt modelId="{E96DF8A3-2FE8-4DFD-9AF8-11551768444C}" type="pres">
      <dgm:prSet presAssocID="{6091E968-DE51-424A-87E6-6A73A61451B7}" presName="Name9" presStyleLbl="parChTrans1D2" presStyleIdx="0" presStyleCnt="9"/>
      <dgm:spPr/>
      <dgm:t>
        <a:bodyPr/>
        <a:lstStyle/>
        <a:p>
          <a:endParaRPr lang="de-DE"/>
        </a:p>
      </dgm:t>
    </dgm:pt>
    <dgm:pt modelId="{DD3EB833-34EA-4A26-90E1-B8AF7E605733}" type="pres">
      <dgm:prSet presAssocID="{6091E968-DE51-424A-87E6-6A73A61451B7}" presName="connTx" presStyleLbl="parChTrans1D2" presStyleIdx="0" presStyleCnt="9"/>
      <dgm:spPr/>
      <dgm:t>
        <a:bodyPr/>
        <a:lstStyle/>
        <a:p>
          <a:endParaRPr lang="de-DE"/>
        </a:p>
      </dgm:t>
    </dgm:pt>
    <dgm:pt modelId="{82AC14FD-6CEF-4BF8-9239-AE421B8B1B09}" type="pres">
      <dgm:prSet presAssocID="{39DC038E-4384-44E6-8CDD-DEF7805745AD}" presName="node" presStyleLbl="node1" presStyleIdx="0" presStyleCnt="9" custScaleX="179956" custRadScaleRad="100252" custRadScaleInc="8772">
        <dgm:presLayoutVars>
          <dgm:bulletEnabled val="1"/>
        </dgm:presLayoutVars>
      </dgm:prSet>
      <dgm:spPr/>
      <dgm:t>
        <a:bodyPr/>
        <a:lstStyle/>
        <a:p>
          <a:endParaRPr lang="de-DE"/>
        </a:p>
      </dgm:t>
    </dgm:pt>
    <dgm:pt modelId="{8A16E5DD-CCC8-4A10-A7FE-D38005159DC2}" type="pres">
      <dgm:prSet presAssocID="{CBAA3008-674D-45FD-84A2-F33A80ED7A73}" presName="Name9" presStyleLbl="parChTrans1D2" presStyleIdx="1" presStyleCnt="9"/>
      <dgm:spPr/>
      <dgm:t>
        <a:bodyPr/>
        <a:lstStyle/>
        <a:p>
          <a:endParaRPr lang="de-DE"/>
        </a:p>
      </dgm:t>
    </dgm:pt>
    <dgm:pt modelId="{7B5D2450-DDD5-45ED-A3D2-410F43951D69}" type="pres">
      <dgm:prSet presAssocID="{CBAA3008-674D-45FD-84A2-F33A80ED7A73}" presName="connTx" presStyleLbl="parChTrans1D2" presStyleIdx="1" presStyleCnt="9"/>
      <dgm:spPr/>
      <dgm:t>
        <a:bodyPr/>
        <a:lstStyle/>
        <a:p>
          <a:endParaRPr lang="de-DE"/>
        </a:p>
      </dgm:t>
    </dgm:pt>
    <dgm:pt modelId="{7596DD35-EF0B-436E-8AB5-9C7E191CE475}" type="pres">
      <dgm:prSet presAssocID="{79F2EF11-07A6-4D1C-A4B1-9BFE0BDE6BE1}" presName="node" presStyleLbl="node1" presStyleIdx="1" presStyleCnt="9" custScaleX="187788" custRadScaleRad="113456" custRadScaleInc="58990">
        <dgm:presLayoutVars>
          <dgm:bulletEnabled val="1"/>
        </dgm:presLayoutVars>
      </dgm:prSet>
      <dgm:spPr/>
      <dgm:t>
        <a:bodyPr/>
        <a:lstStyle/>
        <a:p>
          <a:endParaRPr lang="de-DE"/>
        </a:p>
      </dgm:t>
    </dgm:pt>
    <dgm:pt modelId="{81FC6780-A4BF-4450-8AB4-E5F025C6F71F}" type="pres">
      <dgm:prSet presAssocID="{491B09D9-BEFA-4FBB-95FC-2349BCA1ECFB}" presName="Name9" presStyleLbl="parChTrans1D2" presStyleIdx="2" presStyleCnt="9"/>
      <dgm:spPr/>
      <dgm:t>
        <a:bodyPr/>
        <a:lstStyle/>
        <a:p>
          <a:endParaRPr lang="de-DE"/>
        </a:p>
      </dgm:t>
    </dgm:pt>
    <dgm:pt modelId="{25E65757-8117-4FB7-A70E-28F39939D177}" type="pres">
      <dgm:prSet presAssocID="{491B09D9-BEFA-4FBB-95FC-2349BCA1ECFB}" presName="connTx" presStyleLbl="parChTrans1D2" presStyleIdx="2" presStyleCnt="9"/>
      <dgm:spPr/>
      <dgm:t>
        <a:bodyPr/>
        <a:lstStyle/>
        <a:p>
          <a:endParaRPr lang="de-DE"/>
        </a:p>
      </dgm:t>
    </dgm:pt>
    <dgm:pt modelId="{12A87B21-8F46-4987-9FD9-99A7C97725AC}" type="pres">
      <dgm:prSet presAssocID="{C816ED18-7ADD-49CB-9814-DFDB38522A8D}" presName="node" presStyleLbl="node1" presStyleIdx="2" presStyleCnt="9" custScaleX="260342" custRadScaleRad="106287" custRadScaleInc="7308">
        <dgm:presLayoutVars>
          <dgm:bulletEnabled val="1"/>
        </dgm:presLayoutVars>
      </dgm:prSet>
      <dgm:spPr/>
      <dgm:t>
        <a:bodyPr/>
        <a:lstStyle/>
        <a:p>
          <a:endParaRPr lang="de-DE"/>
        </a:p>
      </dgm:t>
    </dgm:pt>
    <dgm:pt modelId="{3F085734-AB41-45FC-8054-E22D33E47417}" type="pres">
      <dgm:prSet presAssocID="{C4A9ECED-155D-459C-9F05-3CA4E35FAC4B}" presName="Name9" presStyleLbl="parChTrans1D2" presStyleIdx="3" presStyleCnt="9"/>
      <dgm:spPr/>
      <dgm:t>
        <a:bodyPr/>
        <a:lstStyle/>
        <a:p>
          <a:endParaRPr lang="de-DE"/>
        </a:p>
      </dgm:t>
    </dgm:pt>
    <dgm:pt modelId="{53CCAA02-843C-4220-95FA-89D7989CF9EF}" type="pres">
      <dgm:prSet presAssocID="{C4A9ECED-155D-459C-9F05-3CA4E35FAC4B}" presName="connTx" presStyleLbl="parChTrans1D2" presStyleIdx="3" presStyleCnt="9"/>
      <dgm:spPr/>
      <dgm:t>
        <a:bodyPr/>
        <a:lstStyle/>
        <a:p>
          <a:endParaRPr lang="de-DE"/>
        </a:p>
      </dgm:t>
    </dgm:pt>
    <dgm:pt modelId="{2F4FA453-87F9-49DB-A9BD-BEC84FD4339E}" type="pres">
      <dgm:prSet presAssocID="{4FC6E92F-FD3C-499A-BC41-5D4023CD6C49}" presName="node" presStyleLbl="node1" presStyleIdx="3" presStyleCnt="9" custScaleX="269509" custRadScaleRad="110522" custRadScaleInc="-50857">
        <dgm:presLayoutVars>
          <dgm:bulletEnabled val="1"/>
        </dgm:presLayoutVars>
      </dgm:prSet>
      <dgm:spPr/>
      <dgm:t>
        <a:bodyPr/>
        <a:lstStyle/>
        <a:p>
          <a:endParaRPr lang="de-DE"/>
        </a:p>
      </dgm:t>
    </dgm:pt>
    <dgm:pt modelId="{194C610D-9C71-4D97-B2DF-C8BEB2D3D325}" type="pres">
      <dgm:prSet presAssocID="{6E6ECE6A-C65F-41EE-BB53-9C3647EBBD0A}" presName="Name9" presStyleLbl="parChTrans1D2" presStyleIdx="4" presStyleCnt="9"/>
      <dgm:spPr/>
      <dgm:t>
        <a:bodyPr/>
        <a:lstStyle/>
        <a:p>
          <a:endParaRPr lang="de-DE"/>
        </a:p>
      </dgm:t>
    </dgm:pt>
    <dgm:pt modelId="{6B006D69-F327-4A33-A279-1E34704C5810}" type="pres">
      <dgm:prSet presAssocID="{6E6ECE6A-C65F-41EE-BB53-9C3647EBBD0A}" presName="connTx" presStyleLbl="parChTrans1D2" presStyleIdx="4" presStyleCnt="9"/>
      <dgm:spPr/>
      <dgm:t>
        <a:bodyPr/>
        <a:lstStyle/>
        <a:p>
          <a:endParaRPr lang="de-DE"/>
        </a:p>
      </dgm:t>
    </dgm:pt>
    <dgm:pt modelId="{EA6F1550-65E1-4E01-96D8-AD87D44E8A0A}" type="pres">
      <dgm:prSet presAssocID="{82E2D774-BCA5-4B54-863D-E16E10D7F779}" presName="node" presStyleLbl="node1" presStyleIdx="4" presStyleCnt="9" custScaleX="247279" custRadScaleRad="115207" custRadScaleInc="-75257">
        <dgm:presLayoutVars>
          <dgm:bulletEnabled val="1"/>
        </dgm:presLayoutVars>
      </dgm:prSet>
      <dgm:spPr/>
      <dgm:t>
        <a:bodyPr/>
        <a:lstStyle/>
        <a:p>
          <a:endParaRPr lang="de-DE"/>
        </a:p>
      </dgm:t>
    </dgm:pt>
    <dgm:pt modelId="{628B7217-2A0C-455E-94E4-D375427E086E}" type="pres">
      <dgm:prSet presAssocID="{D1252D71-BFAE-4E8B-8720-959CEC8FA7AE}" presName="Name9" presStyleLbl="parChTrans1D2" presStyleIdx="5" presStyleCnt="9"/>
      <dgm:spPr/>
      <dgm:t>
        <a:bodyPr/>
        <a:lstStyle/>
        <a:p>
          <a:endParaRPr lang="de-DE"/>
        </a:p>
      </dgm:t>
    </dgm:pt>
    <dgm:pt modelId="{429D1DAC-BAC9-4A02-A82B-730518DD2428}" type="pres">
      <dgm:prSet presAssocID="{D1252D71-BFAE-4E8B-8720-959CEC8FA7AE}" presName="connTx" presStyleLbl="parChTrans1D2" presStyleIdx="5" presStyleCnt="9"/>
      <dgm:spPr/>
      <dgm:t>
        <a:bodyPr/>
        <a:lstStyle/>
        <a:p>
          <a:endParaRPr lang="de-DE"/>
        </a:p>
      </dgm:t>
    </dgm:pt>
    <dgm:pt modelId="{FD938D40-9920-4F91-9EE5-667823C6BDB6}" type="pres">
      <dgm:prSet presAssocID="{4A606A37-E52B-4AB7-A6E2-CADCDD7AC98F}" presName="node" presStyleLbl="node1" presStyleIdx="5" presStyleCnt="9" custScaleX="215677" custRadScaleRad="114447" custRadScaleInc="56147">
        <dgm:presLayoutVars>
          <dgm:bulletEnabled val="1"/>
        </dgm:presLayoutVars>
      </dgm:prSet>
      <dgm:spPr/>
      <dgm:t>
        <a:bodyPr/>
        <a:lstStyle/>
        <a:p>
          <a:endParaRPr lang="de-DE"/>
        </a:p>
      </dgm:t>
    </dgm:pt>
    <dgm:pt modelId="{C8F9780F-E00C-4D41-BAE7-CF153EA91E01}" type="pres">
      <dgm:prSet presAssocID="{9060E846-E410-4284-8EF5-E2B33B578D50}" presName="Name9" presStyleLbl="parChTrans1D2" presStyleIdx="6" presStyleCnt="9"/>
      <dgm:spPr/>
      <dgm:t>
        <a:bodyPr/>
        <a:lstStyle/>
        <a:p>
          <a:endParaRPr lang="de-DE"/>
        </a:p>
      </dgm:t>
    </dgm:pt>
    <dgm:pt modelId="{10895597-2310-4ED4-A9D6-C454602B721E}" type="pres">
      <dgm:prSet presAssocID="{9060E846-E410-4284-8EF5-E2B33B578D50}" presName="connTx" presStyleLbl="parChTrans1D2" presStyleIdx="6" presStyleCnt="9"/>
      <dgm:spPr/>
      <dgm:t>
        <a:bodyPr/>
        <a:lstStyle/>
        <a:p>
          <a:endParaRPr lang="de-DE"/>
        </a:p>
      </dgm:t>
    </dgm:pt>
    <dgm:pt modelId="{0C34ED70-E6C0-45AC-8DEA-BFA9212A3975}" type="pres">
      <dgm:prSet presAssocID="{3FE6E0D9-C0CE-41F7-A29A-354A55E8F724}" presName="node" presStyleLbl="node1" presStyleIdx="6" presStyleCnt="9" custScaleX="243851" custRadScaleRad="106339" custRadScaleInc="36487">
        <dgm:presLayoutVars>
          <dgm:bulletEnabled val="1"/>
        </dgm:presLayoutVars>
      </dgm:prSet>
      <dgm:spPr/>
      <dgm:t>
        <a:bodyPr/>
        <a:lstStyle/>
        <a:p>
          <a:endParaRPr lang="de-DE"/>
        </a:p>
      </dgm:t>
    </dgm:pt>
    <dgm:pt modelId="{13A79886-9214-469E-926E-4BA24E1AE3C8}" type="pres">
      <dgm:prSet presAssocID="{20496D47-46F4-4C3E-BC80-2C80FB38D27E}" presName="Name9" presStyleLbl="parChTrans1D2" presStyleIdx="7" presStyleCnt="9"/>
      <dgm:spPr/>
      <dgm:t>
        <a:bodyPr/>
        <a:lstStyle/>
        <a:p>
          <a:endParaRPr lang="de-DE"/>
        </a:p>
      </dgm:t>
    </dgm:pt>
    <dgm:pt modelId="{4CF7F97D-A0D6-48EB-B984-062591F0225C}" type="pres">
      <dgm:prSet presAssocID="{20496D47-46F4-4C3E-BC80-2C80FB38D27E}" presName="connTx" presStyleLbl="parChTrans1D2" presStyleIdx="7" presStyleCnt="9"/>
      <dgm:spPr/>
      <dgm:t>
        <a:bodyPr/>
        <a:lstStyle/>
        <a:p>
          <a:endParaRPr lang="de-DE"/>
        </a:p>
      </dgm:t>
    </dgm:pt>
    <dgm:pt modelId="{6CF30AC5-6F36-4BBE-8FCF-8ABBB50B69A5}" type="pres">
      <dgm:prSet presAssocID="{18CED733-FCF7-4E1A-9621-A5C302FB6997}" presName="node" presStyleLbl="node1" presStyleIdx="7" presStyleCnt="9" custScaleX="224298" custRadScaleRad="103635" custRadScaleInc="3754">
        <dgm:presLayoutVars>
          <dgm:bulletEnabled val="1"/>
        </dgm:presLayoutVars>
      </dgm:prSet>
      <dgm:spPr/>
      <dgm:t>
        <a:bodyPr/>
        <a:lstStyle/>
        <a:p>
          <a:endParaRPr lang="de-DE"/>
        </a:p>
      </dgm:t>
    </dgm:pt>
    <dgm:pt modelId="{9FFA1305-EA11-46CE-8414-8FC524A04944}" type="pres">
      <dgm:prSet presAssocID="{769EE748-5398-41BD-A45B-894E780A8EC6}" presName="Name9" presStyleLbl="parChTrans1D2" presStyleIdx="8" presStyleCnt="9"/>
      <dgm:spPr/>
      <dgm:t>
        <a:bodyPr/>
        <a:lstStyle/>
        <a:p>
          <a:endParaRPr lang="de-DE"/>
        </a:p>
      </dgm:t>
    </dgm:pt>
    <dgm:pt modelId="{C21E1CC8-146F-4568-A0E1-A60BF9A12C8E}" type="pres">
      <dgm:prSet presAssocID="{769EE748-5398-41BD-A45B-894E780A8EC6}" presName="connTx" presStyleLbl="parChTrans1D2" presStyleIdx="8" presStyleCnt="9"/>
      <dgm:spPr/>
      <dgm:t>
        <a:bodyPr/>
        <a:lstStyle/>
        <a:p>
          <a:endParaRPr lang="de-DE"/>
        </a:p>
      </dgm:t>
    </dgm:pt>
    <dgm:pt modelId="{5C21BA16-979A-4599-9670-DA4ED292A414}" type="pres">
      <dgm:prSet presAssocID="{8F0BD56E-054B-4C08-9A12-2C2EF2FC2A12}" presName="node" presStyleLbl="node1" presStyleIdx="8" presStyleCnt="9" custScaleX="233217" custScaleY="102609" custRadScaleRad="127697" custRadScaleInc="-66948">
        <dgm:presLayoutVars>
          <dgm:bulletEnabled val="1"/>
        </dgm:presLayoutVars>
      </dgm:prSet>
      <dgm:spPr/>
      <dgm:t>
        <a:bodyPr/>
        <a:lstStyle/>
        <a:p>
          <a:endParaRPr lang="de-DE"/>
        </a:p>
      </dgm:t>
    </dgm:pt>
  </dgm:ptLst>
  <dgm:cxnLst>
    <dgm:cxn modelId="{3DD8F3A7-A08C-4FAE-AF0A-4C3D529C2225}" type="presOf" srcId="{82E2D774-BCA5-4B54-863D-E16E10D7F779}" destId="{EA6F1550-65E1-4E01-96D8-AD87D44E8A0A}" srcOrd="0" destOrd="0" presId="urn:microsoft.com/office/officeart/2005/8/layout/radial1"/>
    <dgm:cxn modelId="{5535FA7C-3B2C-4F6F-B3F7-C4E6BCA45395}" type="presOf" srcId="{39DC038E-4384-44E6-8CDD-DEF7805745AD}" destId="{82AC14FD-6CEF-4BF8-9239-AE421B8B1B09}" srcOrd="0" destOrd="0" presId="urn:microsoft.com/office/officeart/2005/8/layout/radial1"/>
    <dgm:cxn modelId="{5F6A8DE3-8C73-47B5-8D1C-B942706D4C70}" type="presOf" srcId="{491B09D9-BEFA-4FBB-95FC-2349BCA1ECFB}" destId="{25E65757-8117-4FB7-A70E-28F39939D177}" srcOrd="1" destOrd="0" presId="urn:microsoft.com/office/officeart/2005/8/layout/radial1"/>
    <dgm:cxn modelId="{6E824E6E-0921-406F-B12E-16DF6945C857}" type="presOf" srcId="{6E6ECE6A-C65F-41EE-BB53-9C3647EBBD0A}" destId="{6B006D69-F327-4A33-A279-1E34704C5810}" srcOrd="1" destOrd="0" presId="urn:microsoft.com/office/officeart/2005/8/layout/radial1"/>
    <dgm:cxn modelId="{175A02DF-2E69-4232-9380-9A8ED78E1EDC}" type="presOf" srcId="{8F0BD56E-054B-4C08-9A12-2C2EF2FC2A12}" destId="{5C21BA16-979A-4599-9670-DA4ED292A414}" srcOrd="0" destOrd="0" presId="urn:microsoft.com/office/officeart/2005/8/layout/radial1"/>
    <dgm:cxn modelId="{5A123539-8D66-448D-BA5C-FDB060976DD4}" srcId="{0EE9C353-1298-4958-8157-E24898D25988}" destId="{622FCCC8-8B79-4748-B89C-8C45D5E412FE}" srcOrd="0" destOrd="0" parTransId="{B02DF650-BA7C-4040-BA83-ADB7CDA331C8}" sibTransId="{16D38DB9-F6C4-4D74-9ABC-21A5A8DED7EC}"/>
    <dgm:cxn modelId="{903E13F6-6C8D-4857-8C32-30FEE1AE25FE}" type="presOf" srcId="{CBAA3008-674D-45FD-84A2-F33A80ED7A73}" destId="{7B5D2450-DDD5-45ED-A3D2-410F43951D69}" srcOrd="1" destOrd="0" presId="urn:microsoft.com/office/officeart/2005/8/layout/radial1"/>
    <dgm:cxn modelId="{F9009444-AA4F-4015-84EE-B5AC2A57C8E2}" type="presOf" srcId="{79F2EF11-07A6-4D1C-A4B1-9BFE0BDE6BE1}" destId="{7596DD35-EF0B-436E-8AB5-9C7E191CE475}" srcOrd="0" destOrd="0" presId="urn:microsoft.com/office/officeart/2005/8/layout/radial1"/>
    <dgm:cxn modelId="{C5F15FBA-E79B-4259-B5C6-CA29F2B6DF6F}" type="presOf" srcId="{20496D47-46F4-4C3E-BC80-2C80FB38D27E}" destId="{4CF7F97D-A0D6-48EB-B984-062591F0225C}" srcOrd="1" destOrd="0" presId="urn:microsoft.com/office/officeart/2005/8/layout/radial1"/>
    <dgm:cxn modelId="{88E62C80-DCE1-4FAF-B145-A667991BAD0B}" type="presOf" srcId="{C4A9ECED-155D-459C-9F05-3CA4E35FAC4B}" destId="{53CCAA02-843C-4220-95FA-89D7989CF9EF}" srcOrd="1" destOrd="0" presId="urn:microsoft.com/office/officeart/2005/8/layout/radial1"/>
    <dgm:cxn modelId="{3870EDB7-9778-42BE-BEA2-0805F9933A2A}" srcId="{622FCCC8-8B79-4748-B89C-8C45D5E412FE}" destId="{82E2D774-BCA5-4B54-863D-E16E10D7F779}" srcOrd="4" destOrd="0" parTransId="{6E6ECE6A-C65F-41EE-BB53-9C3647EBBD0A}" sibTransId="{29EA8062-2B3E-4495-A382-1933238D7BFC}"/>
    <dgm:cxn modelId="{2A5F2016-AB58-422F-80B0-6AF9B3A890DC}" type="presOf" srcId="{769EE748-5398-41BD-A45B-894E780A8EC6}" destId="{C21E1CC8-146F-4568-A0E1-A60BF9A12C8E}" srcOrd="1" destOrd="0" presId="urn:microsoft.com/office/officeart/2005/8/layout/radial1"/>
    <dgm:cxn modelId="{2D085820-1F5B-492B-BFB1-F54F35A8C4BF}" type="presOf" srcId="{20496D47-46F4-4C3E-BC80-2C80FB38D27E}" destId="{13A79886-9214-469E-926E-4BA24E1AE3C8}" srcOrd="0" destOrd="0" presId="urn:microsoft.com/office/officeart/2005/8/layout/radial1"/>
    <dgm:cxn modelId="{7B0B04BA-5DF4-46D0-BEA2-3E0E63D100F7}" type="presOf" srcId="{D1252D71-BFAE-4E8B-8720-959CEC8FA7AE}" destId="{628B7217-2A0C-455E-94E4-D375427E086E}" srcOrd="0" destOrd="0" presId="urn:microsoft.com/office/officeart/2005/8/layout/radial1"/>
    <dgm:cxn modelId="{17D8D3DD-5A34-46CE-AEFB-47E653E1B588}" srcId="{622FCCC8-8B79-4748-B89C-8C45D5E412FE}" destId="{4A606A37-E52B-4AB7-A6E2-CADCDD7AC98F}" srcOrd="5" destOrd="0" parTransId="{D1252D71-BFAE-4E8B-8720-959CEC8FA7AE}" sibTransId="{47CDD6A6-7B8F-4C66-B180-CE50D21BDCA5}"/>
    <dgm:cxn modelId="{630B16B2-BA8C-4976-9BF7-8B111BC8B848}" type="presOf" srcId="{D1252D71-BFAE-4E8B-8720-959CEC8FA7AE}" destId="{429D1DAC-BAC9-4A02-A82B-730518DD2428}" srcOrd="1" destOrd="0" presId="urn:microsoft.com/office/officeart/2005/8/layout/radial1"/>
    <dgm:cxn modelId="{CBE7264B-FB0F-4ACB-A952-4A5082C21892}" srcId="{622FCCC8-8B79-4748-B89C-8C45D5E412FE}" destId="{C816ED18-7ADD-49CB-9814-DFDB38522A8D}" srcOrd="2" destOrd="0" parTransId="{491B09D9-BEFA-4FBB-95FC-2349BCA1ECFB}" sibTransId="{7529D2E5-29CF-4174-B52F-B4B261BD85B2}"/>
    <dgm:cxn modelId="{366E6647-6731-41B4-BB26-38836F4FDD4B}" type="presOf" srcId="{4A606A37-E52B-4AB7-A6E2-CADCDD7AC98F}" destId="{FD938D40-9920-4F91-9EE5-667823C6BDB6}" srcOrd="0" destOrd="0" presId="urn:microsoft.com/office/officeart/2005/8/layout/radial1"/>
    <dgm:cxn modelId="{7E0CF10E-9A4D-4705-AB20-AAC7C0CC8DFA}" type="presOf" srcId="{CBAA3008-674D-45FD-84A2-F33A80ED7A73}" destId="{8A16E5DD-CCC8-4A10-A7FE-D38005159DC2}" srcOrd="0" destOrd="0" presId="urn:microsoft.com/office/officeart/2005/8/layout/radial1"/>
    <dgm:cxn modelId="{6FA3B754-DE97-4CB8-A8EE-FF7989040E2A}" srcId="{622FCCC8-8B79-4748-B89C-8C45D5E412FE}" destId="{18CED733-FCF7-4E1A-9621-A5C302FB6997}" srcOrd="7" destOrd="0" parTransId="{20496D47-46F4-4C3E-BC80-2C80FB38D27E}" sibTransId="{CDD57378-B3F4-4D57-8FB7-7BDE1C50EB32}"/>
    <dgm:cxn modelId="{980C4288-FA98-4917-ADA5-8327A2BF9BEF}" type="presOf" srcId="{9060E846-E410-4284-8EF5-E2B33B578D50}" destId="{C8F9780F-E00C-4D41-BAE7-CF153EA91E01}" srcOrd="0" destOrd="0" presId="urn:microsoft.com/office/officeart/2005/8/layout/radial1"/>
    <dgm:cxn modelId="{442C5055-47F7-40FA-B9B8-336A243FA0AA}" type="presOf" srcId="{491B09D9-BEFA-4FBB-95FC-2349BCA1ECFB}" destId="{81FC6780-A4BF-4450-8AB4-E5F025C6F71F}" srcOrd="0" destOrd="0" presId="urn:microsoft.com/office/officeart/2005/8/layout/radial1"/>
    <dgm:cxn modelId="{3F4296B4-B654-4049-A894-81888E65B062}" type="presOf" srcId="{6091E968-DE51-424A-87E6-6A73A61451B7}" destId="{E96DF8A3-2FE8-4DFD-9AF8-11551768444C}" srcOrd="0" destOrd="0" presId="urn:microsoft.com/office/officeart/2005/8/layout/radial1"/>
    <dgm:cxn modelId="{2AE80D9C-2C60-4F39-8606-D800923D4204}" type="presOf" srcId="{6091E968-DE51-424A-87E6-6A73A61451B7}" destId="{DD3EB833-34EA-4A26-90E1-B8AF7E605733}" srcOrd="1" destOrd="0" presId="urn:microsoft.com/office/officeart/2005/8/layout/radial1"/>
    <dgm:cxn modelId="{4DB20B0A-287B-4E35-A9EA-75954746005B}" srcId="{622FCCC8-8B79-4748-B89C-8C45D5E412FE}" destId="{3FE6E0D9-C0CE-41F7-A29A-354A55E8F724}" srcOrd="6" destOrd="0" parTransId="{9060E846-E410-4284-8EF5-E2B33B578D50}" sibTransId="{40220C73-EB7E-4405-8F2C-F9759ED77C8F}"/>
    <dgm:cxn modelId="{CB39549A-11DA-4CE8-BC2B-6B78B10891FD}" type="presOf" srcId="{9060E846-E410-4284-8EF5-E2B33B578D50}" destId="{10895597-2310-4ED4-A9D6-C454602B721E}" srcOrd="1" destOrd="0" presId="urn:microsoft.com/office/officeart/2005/8/layout/radial1"/>
    <dgm:cxn modelId="{3B185311-F325-4B0E-8456-B3DCFB87B1A8}" type="presOf" srcId="{6E6ECE6A-C65F-41EE-BB53-9C3647EBBD0A}" destId="{194C610D-9C71-4D97-B2DF-C8BEB2D3D325}" srcOrd="0" destOrd="0" presId="urn:microsoft.com/office/officeart/2005/8/layout/radial1"/>
    <dgm:cxn modelId="{0CBE4B67-A468-46B4-BD14-36A7C446EBDC}" type="presOf" srcId="{3FE6E0D9-C0CE-41F7-A29A-354A55E8F724}" destId="{0C34ED70-E6C0-45AC-8DEA-BFA9212A3975}" srcOrd="0" destOrd="0" presId="urn:microsoft.com/office/officeart/2005/8/layout/radial1"/>
    <dgm:cxn modelId="{B279BC5F-89C2-434B-8025-9ECC76584F33}" srcId="{622FCCC8-8B79-4748-B89C-8C45D5E412FE}" destId="{4FC6E92F-FD3C-499A-BC41-5D4023CD6C49}" srcOrd="3" destOrd="0" parTransId="{C4A9ECED-155D-459C-9F05-3CA4E35FAC4B}" sibTransId="{5CADD5EB-2082-483D-A0CF-B2A55280CE8C}"/>
    <dgm:cxn modelId="{226BE8B2-A502-41E4-8EB6-00EB741C1859}" type="presOf" srcId="{622FCCC8-8B79-4748-B89C-8C45D5E412FE}" destId="{B5803E00-1D5E-4D00-9062-26263E433D09}" srcOrd="0" destOrd="0" presId="urn:microsoft.com/office/officeart/2005/8/layout/radial1"/>
    <dgm:cxn modelId="{FC686F6C-6825-4451-8A48-DF542D97EBF5}" type="presOf" srcId="{C816ED18-7ADD-49CB-9814-DFDB38522A8D}" destId="{12A87B21-8F46-4987-9FD9-99A7C97725AC}" srcOrd="0" destOrd="0" presId="urn:microsoft.com/office/officeart/2005/8/layout/radial1"/>
    <dgm:cxn modelId="{9CCF2A3A-D267-4421-A7D7-AC3C0696E574}" srcId="{622FCCC8-8B79-4748-B89C-8C45D5E412FE}" destId="{79F2EF11-07A6-4D1C-A4B1-9BFE0BDE6BE1}" srcOrd="1" destOrd="0" parTransId="{CBAA3008-674D-45FD-84A2-F33A80ED7A73}" sibTransId="{7F3A60B7-7A10-4369-9A0A-22E601FECC10}"/>
    <dgm:cxn modelId="{64088EDD-70A1-4AF3-AE5A-15C2217C03A7}" type="presOf" srcId="{C4A9ECED-155D-459C-9F05-3CA4E35FAC4B}" destId="{3F085734-AB41-45FC-8054-E22D33E47417}" srcOrd="0" destOrd="0" presId="urn:microsoft.com/office/officeart/2005/8/layout/radial1"/>
    <dgm:cxn modelId="{3BFE7584-6572-4AE3-AFEA-B55F454CAFDF}" srcId="{622FCCC8-8B79-4748-B89C-8C45D5E412FE}" destId="{39DC038E-4384-44E6-8CDD-DEF7805745AD}" srcOrd="0" destOrd="0" parTransId="{6091E968-DE51-424A-87E6-6A73A61451B7}" sibTransId="{987E9866-2301-413B-AE57-888F75BFB2AE}"/>
    <dgm:cxn modelId="{31B36433-BF1C-4374-AB22-007E365A7D67}" type="presOf" srcId="{0EE9C353-1298-4958-8157-E24898D25988}" destId="{20259E67-E1BA-471E-8470-2189A02AF868}" srcOrd="0" destOrd="0" presId="urn:microsoft.com/office/officeart/2005/8/layout/radial1"/>
    <dgm:cxn modelId="{905D3186-55A5-4B5C-A291-B88EC40C3CD0}" type="presOf" srcId="{769EE748-5398-41BD-A45B-894E780A8EC6}" destId="{9FFA1305-EA11-46CE-8414-8FC524A04944}" srcOrd="0" destOrd="0" presId="urn:microsoft.com/office/officeart/2005/8/layout/radial1"/>
    <dgm:cxn modelId="{C79CA88C-AD2E-4B4E-83F5-51814C31A70C}" srcId="{622FCCC8-8B79-4748-B89C-8C45D5E412FE}" destId="{8F0BD56E-054B-4C08-9A12-2C2EF2FC2A12}" srcOrd="8" destOrd="0" parTransId="{769EE748-5398-41BD-A45B-894E780A8EC6}" sibTransId="{C9A62372-2B9E-435E-9F36-EB04CE9CCC6C}"/>
    <dgm:cxn modelId="{90BCD338-532A-461A-8FBE-439614CCC39C}" type="presOf" srcId="{18CED733-FCF7-4E1A-9621-A5C302FB6997}" destId="{6CF30AC5-6F36-4BBE-8FCF-8ABBB50B69A5}" srcOrd="0" destOrd="0" presId="urn:microsoft.com/office/officeart/2005/8/layout/radial1"/>
    <dgm:cxn modelId="{CECE3238-E5ED-4624-8E3E-2E1A5B21D695}" type="presOf" srcId="{4FC6E92F-FD3C-499A-BC41-5D4023CD6C49}" destId="{2F4FA453-87F9-49DB-A9BD-BEC84FD4339E}" srcOrd="0" destOrd="0" presId="urn:microsoft.com/office/officeart/2005/8/layout/radial1"/>
    <dgm:cxn modelId="{CDB6359E-EA34-4F15-A254-642A32B6D5B7}" type="presParOf" srcId="{20259E67-E1BA-471E-8470-2189A02AF868}" destId="{B5803E00-1D5E-4D00-9062-26263E433D09}" srcOrd="0" destOrd="0" presId="urn:microsoft.com/office/officeart/2005/8/layout/radial1"/>
    <dgm:cxn modelId="{44C42A6C-C751-4193-B412-1240D5FD5F71}" type="presParOf" srcId="{20259E67-E1BA-471E-8470-2189A02AF868}" destId="{E96DF8A3-2FE8-4DFD-9AF8-11551768444C}" srcOrd="1" destOrd="0" presId="urn:microsoft.com/office/officeart/2005/8/layout/radial1"/>
    <dgm:cxn modelId="{486B6386-AE08-4581-B772-CE526145474B}" type="presParOf" srcId="{E96DF8A3-2FE8-4DFD-9AF8-11551768444C}" destId="{DD3EB833-34EA-4A26-90E1-B8AF7E605733}" srcOrd="0" destOrd="0" presId="urn:microsoft.com/office/officeart/2005/8/layout/radial1"/>
    <dgm:cxn modelId="{AFA147A8-EE0A-4B7A-9DD3-65644C746EFB}" type="presParOf" srcId="{20259E67-E1BA-471E-8470-2189A02AF868}" destId="{82AC14FD-6CEF-4BF8-9239-AE421B8B1B09}" srcOrd="2" destOrd="0" presId="urn:microsoft.com/office/officeart/2005/8/layout/radial1"/>
    <dgm:cxn modelId="{52F9C1C2-2A2D-4123-B5E1-7BDCACBD063A}" type="presParOf" srcId="{20259E67-E1BA-471E-8470-2189A02AF868}" destId="{8A16E5DD-CCC8-4A10-A7FE-D38005159DC2}" srcOrd="3" destOrd="0" presId="urn:microsoft.com/office/officeart/2005/8/layout/radial1"/>
    <dgm:cxn modelId="{432B20D1-0597-4465-B040-7B0ADC19F510}" type="presParOf" srcId="{8A16E5DD-CCC8-4A10-A7FE-D38005159DC2}" destId="{7B5D2450-DDD5-45ED-A3D2-410F43951D69}" srcOrd="0" destOrd="0" presId="urn:microsoft.com/office/officeart/2005/8/layout/radial1"/>
    <dgm:cxn modelId="{137080D7-BC74-46B1-A4BE-904E0FA07BA2}" type="presParOf" srcId="{20259E67-E1BA-471E-8470-2189A02AF868}" destId="{7596DD35-EF0B-436E-8AB5-9C7E191CE475}" srcOrd="4" destOrd="0" presId="urn:microsoft.com/office/officeart/2005/8/layout/radial1"/>
    <dgm:cxn modelId="{6F6D6436-1EE5-46B4-BE8A-6FEA3B5A62A7}" type="presParOf" srcId="{20259E67-E1BA-471E-8470-2189A02AF868}" destId="{81FC6780-A4BF-4450-8AB4-E5F025C6F71F}" srcOrd="5" destOrd="0" presId="urn:microsoft.com/office/officeart/2005/8/layout/radial1"/>
    <dgm:cxn modelId="{3D7F0732-B656-486B-B727-5077A80F338D}" type="presParOf" srcId="{81FC6780-A4BF-4450-8AB4-E5F025C6F71F}" destId="{25E65757-8117-4FB7-A70E-28F39939D177}" srcOrd="0" destOrd="0" presId="urn:microsoft.com/office/officeart/2005/8/layout/radial1"/>
    <dgm:cxn modelId="{EEA7BE38-58C0-4D7D-A42F-2E77AB311386}" type="presParOf" srcId="{20259E67-E1BA-471E-8470-2189A02AF868}" destId="{12A87B21-8F46-4987-9FD9-99A7C97725AC}" srcOrd="6" destOrd="0" presId="urn:microsoft.com/office/officeart/2005/8/layout/radial1"/>
    <dgm:cxn modelId="{17D6892A-D212-49E9-B110-444FB5FD55DC}" type="presParOf" srcId="{20259E67-E1BA-471E-8470-2189A02AF868}" destId="{3F085734-AB41-45FC-8054-E22D33E47417}" srcOrd="7" destOrd="0" presId="urn:microsoft.com/office/officeart/2005/8/layout/radial1"/>
    <dgm:cxn modelId="{32958A58-1221-4A65-A549-1DB30F496CB6}" type="presParOf" srcId="{3F085734-AB41-45FC-8054-E22D33E47417}" destId="{53CCAA02-843C-4220-95FA-89D7989CF9EF}" srcOrd="0" destOrd="0" presId="urn:microsoft.com/office/officeart/2005/8/layout/radial1"/>
    <dgm:cxn modelId="{AA484922-0068-4BCF-A188-C45DD201B11E}" type="presParOf" srcId="{20259E67-E1BA-471E-8470-2189A02AF868}" destId="{2F4FA453-87F9-49DB-A9BD-BEC84FD4339E}" srcOrd="8" destOrd="0" presId="urn:microsoft.com/office/officeart/2005/8/layout/radial1"/>
    <dgm:cxn modelId="{CF9147D1-E937-480C-A016-678856F31B94}" type="presParOf" srcId="{20259E67-E1BA-471E-8470-2189A02AF868}" destId="{194C610D-9C71-4D97-B2DF-C8BEB2D3D325}" srcOrd="9" destOrd="0" presId="urn:microsoft.com/office/officeart/2005/8/layout/radial1"/>
    <dgm:cxn modelId="{5B8C5AC5-42F2-4635-848B-9EF30780E405}" type="presParOf" srcId="{194C610D-9C71-4D97-B2DF-C8BEB2D3D325}" destId="{6B006D69-F327-4A33-A279-1E34704C5810}" srcOrd="0" destOrd="0" presId="urn:microsoft.com/office/officeart/2005/8/layout/radial1"/>
    <dgm:cxn modelId="{AD26E2E8-C676-4B62-8FB5-1A80523C44FB}" type="presParOf" srcId="{20259E67-E1BA-471E-8470-2189A02AF868}" destId="{EA6F1550-65E1-4E01-96D8-AD87D44E8A0A}" srcOrd="10" destOrd="0" presId="urn:microsoft.com/office/officeart/2005/8/layout/radial1"/>
    <dgm:cxn modelId="{4222F2B9-01E2-41BC-AA9D-D72FE0BF93C1}" type="presParOf" srcId="{20259E67-E1BA-471E-8470-2189A02AF868}" destId="{628B7217-2A0C-455E-94E4-D375427E086E}" srcOrd="11" destOrd="0" presId="urn:microsoft.com/office/officeart/2005/8/layout/radial1"/>
    <dgm:cxn modelId="{5C7B1D61-B9BE-4E65-BB9F-FB8FFA507924}" type="presParOf" srcId="{628B7217-2A0C-455E-94E4-D375427E086E}" destId="{429D1DAC-BAC9-4A02-A82B-730518DD2428}" srcOrd="0" destOrd="0" presId="urn:microsoft.com/office/officeart/2005/8/layout/radial1"/>
    <dgm:cxn modelId="{7E75A982-F156-408E-B472-ABF64C64367A}" type="presParOf" srcId="{20259E67-E1BA-471E-8470-2189A02AF868}" destId="{FD938D40-9920-4F91-9EE5-667823C6BDB6}" srcOrd="12" destOrd="0" presId="urn:microsoft.com/office/officeart/2005/8/layout/radial1"/>
    <dgm:cxn modelId="{68DEA18E-1DF3-4B12-988F-49B4C08462E7}" type="presParOf" srcId="{20259E67-E1BA-471E-8470-2189A02AF868}" destId="{C8F9780F-E00C-4D41-BAE7-CF153EA91E01}" srcOrd="13" destOrd="0" presId="urn:microsoft.com/office/officeart/2005/8/layout/radial1"/>
    <dgm:cxn modelId="{A4104802-94AC-4945-8365-7821639F7D62}" type="presParOf" srcId="{C8F9780F-E00C-4D41-BAE7-CF153EA91E01}" destId="{10895597-2310-4ED4-A9D6-C454602B721E}" srcOrd="0" destOrd="0" presId="urn:microsoft.com/office/officeart/2005/8/layout/radial1"/>
    <dgm:cxn modelId="{65B347C9-841E-4021-9CAA-D972AD297435}" type="presParOf" srcId="{20259E67-E1BA-471E-8470-2189A02AF868}" destId="{0C34ED70-E6C0-45AC-8DEA-BFA9212A3975}" srcOrd="14" destOrd="0" presId="urn:microsoft.com/office/officeart/2005/8/layout/radial1"/>
    <dgm:cxn modelId="{11EAC787-0E8E-43E6-A5DE-3C0C8FDF9E0E}" type="presParOf" srcId="{20259E67-E1BA-471E-8470-2189A02AF868}" destId="{13A79886-9214-469E-926E-4BA24E1AE3C8}" srcOrd="15" destOrd="0" presId="urn:microsoft.com/office/officeart/2005/8/layout/radial1"/>
    <dgm:cxn modelId="{E6466FA4-BCD0-488C-BD65-E5449E8CB618}" type="presParOf" srcId="{13A79886-9214-469E-926E-4BA24E1AE3C8}" destId="{4CF7F97D-A0D6-48EB-B984-062591F0225C}" srcOrd="0" destOrd="0" presId="urn:microsoft.com/office/officeart/2005/8/layout/radial1"/>
    <dgm:cxn modelId="{FFA87934-019B-4256-8CC8-72D3661182A3}" type="presParOf" srcId="{20259E67-E1BA-471E-8470-2189A02AF868}" destId="{6CF30AC5-6F36-4BBE-8FCF-8ABBB50B69A5}" srcOrd="16" destOrd="0" presId="urn:microsoft.com/office/officeart/2005/8/layout/radial1"/>
    <dgm:cxn modelId="{53A69EDC-BA74-4525-9B30-C407DAC25644}" type="presParOf" srcId="{20259E67-E1BA-471E-8470-2189A02AF868}" destId="{9FFA1305-EA11-46CE-8414-8FC524A04944}" srcOrd="17" destOrd="0" presId="urn:microsoft.com/office/officeart/2005/8/layout/radial1"/>
    <dgm:cxn modelId="{264ECB14-1010-4196-830E-888FEF54A9EF}" type="presParOf" srcId="{9FFA1305-EA11-46CE-8414-8FC524A04944}" destId="{C21E1CC8-146F-4568-A0E1-A60BF9A12C8E}" srcOrd="0" destOrd="0" presId="urn:microsoft.com/office/officeart/2005/8/layout/radial1"/>
    <dgm:cxn modelId="{1BFC467F-2309-4999-918D-E57C69E24B64}" type="presParOf" srcId="{20259E67-E1BA-471E-8470-2189A02AF868}" destId="{5C21BA16-979A-4599-9670-DA4ED292A414}" srcOrd="1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03E00-1D5E-4D00-9062-26263E433D09}">
      <dsp:nvSpPr>
        <dsp:cNvPr id="0" name=""/>
        <dsp:cNvSpPr/>
      </dsp:nvSpPr>
      <dsp:spPr>
        <a:xfrm>
          <a:off x="3255010" y="2161785"/>
          <a:ext cx="1134407"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500" b="1" i="0" u="none" strike="noStrike" kern="1200" cap="none" normalizeH="0" baseline="0" dirty="0" smtClean="0">
              <a:ln>
                <a:noFill/>
              </a:ln>
              <a:solidFill>
                <a:schemeClr val="tx1"/>
              </a:solidFill>
              <a:effectLst/>
              <a:latin typeface="Verdana" pitchFamily="34" charset="0"/>
              <a:cs typeface="Arial" charset="0"/>
            </a:rPr>
            <a:t>RDA</a:t>
          </a:r>
        </a:p>
      </dsp:txBody>
      <dsp:txXfrm>
        <a:off x="3421140" y="2327915"/>
        <a:ext cx="802147" cy="802147"/>
      </dsp:txXfrm>
    </dsp:sp>
    <dsp:sp modelId="{E96DF8A3-2FE8-4DFD-9AF8-11551768444C}">
      <dsp:nvSpPr>
        <dsp:cNvPr id="0" name=""/>
        <dsp:cNvSpPr/>
      </dsp:nvSpPr>
      <dsp:spPr>
        <a:xfrm rot="16305264">
          <a:off x="3341216" y="1635181"/>
          <a:ext cx="1028205" cy="26015"/>
        </a:xfrm>
        <a:custGeom>
          <a:avLst/>
          <a:gdLst/>
          <a:ahLst/>
          <a:cxnLst/>
          <a:rect l="0" t="0" r="0" b="0"/>
          <a:pathLst>
            <a:path>
              <a:moveTo>
                <a:pt x="0" y="13007"/>
              </a:moveTo>
              <a:lnTo>
                <a:pt x="1028205"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3829613" y="1622484"/>
        <a:ext cx="51410" cy="51410"/>
      </dsp:txXfrm>
    </dsp:sp>
    <dsp:sp modelId="{82AC14FD-6CEF-4BF8-9239-AE421B8B1B09}">
      <dsp:nvSpPr>
        <dsp:cNvPr id="0" name=""/>
        <dsp:cNvSpPr/>
      </dsp:nvSpPr>
      <dsp:spPr>
        <a:xfrm>
          <a:off x="2867712" y="2"/>
          <a:ext cx="2041433"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Anhang A</a:t>
          </a:r>
          <a:br>
            <a:rPr kumimoji="0" lang="de-DE" sz="1400" b="1"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Groß- und</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Klein-</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err="1" smtClean="0">
              <a:ln>
                <a:noFill/>
              </a:ln>
              <a:solidFill>
                <a:schemeClr val="tx1"/>
              </a:solidFill>
              <a:effectLst/>
              <a:latin typeface="Verdana" pitchFamily="34" charset="0"/>
              <a:cs typeface="Arial" charset="0"/>
            </a:rPr>
            <a:t>schreibung</a:t>
          </a:r>
          <a:endParaRPr kumimoji="0" lang="de-DE" sz="1400" b="0" i="0" u="none" strike="noStrike" kern="1200" cap="none" normalizeH="0" baseline="0" dirty="0" smtClean="0">
            <a:ln>
              <a:noFill/>
            </a:ln>
            <a:solidFill>
              <a:schemeClr val="tx1"/>
            </a:solidFill>
            <a:effectLst/>
            <a:latin typeface="Verdana" pitchFamily="34" charset="0"/>
            <a:cs typeface="Arial" charset="0"/>
          </a:endParaRPr>
        </a:p>
      </dsp:txBody>
      <dsp:txXfrm>
        <a:off x="3166673" y="166132"/>
        <a:ext cx="1443511" cy="802147"/>
      </dsp:txXfrm>
    </dsp:sp>
    <dsp:sp modelId="{8A16E5DD-CCC8-4A10-A7FE-D38005159DC2}">
      <dsp:nvSpPr>
        <dsp:cNvPr id="0" name=""/>
        <dsp:cNvSpPr/>
      </dsp:nvSpPr>
      <dsp:spPr>
        <a:xfrm rot="19307880">
          <a:off x="4147920" y="2018615"/>
          <a:ext cx="1120849" cy="26015"/>
        </a:xfrm>
        <a:custGeom>
          <a:avLst/>
          <a:gdLst/>
          <a:ahLst/>
          <a:cxnLst/>
          <a:rect l="0" t="0" r="0" b="0"/>
          <a:pathLst>
            <a:path>
              <a:moveTo>
                <a:pt x="0" y="13007"/>
              </a:moveTo>
              <a:lnTo>
                <a:pt x="1120849"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680323" y="2003601"/>
        <a:ext cx="56042" cy="56042"/>
      </dsp:txXfrm>
    </dsp:sp>
    <dsp:sp modelId="{7596DD35-EF0B-436E-8AB5-9C7E191CE475}">
      <dsp:nvSpPr>
        <dsp:cNvPr id="0" name=""/>
        <dsp:cNvSpPr/>
      </dsp:nvSpPr>
      <dsp:spPr>
        <a:xfrm>
          <a:off x="4680527" y="648068"/>
          <a:ext cx="2130280"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Anhang B</a:t>
          </a:r>
          <a:br>
            <a:rPr kumimoji="0" lang="de-DE" sz="1400" b="1"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Abkürzungen</a:t>
          </a:r>
        </a:p>
      </dsp:txBody>
      <dsp:txXfrm>
        <a:off x="4992499" y="814198"/>
        <a:ext cx="1506336" cy="802147"/>
      </dsp:txXfrm>
    </dsp:sp>
    <dsp:sp modelId="{81FC6780-A4BF-4450-8AB4-E5F025C6F71F}">
      <dsp:nvSpPr>
        <dsp:cNvPr id="0" name=""/>
        <dsp:cNvSpPr/>
      </dsp:nvSpPr>
      <dsp:spPr>
        <a:xfrm rot="21087696">
          <a:off x="4381274" y="2606895"/>
          <a:ext cx="335033" cy="26015"/>
        </a:xfrm>
        <a:custGeom>
          <a:avLst/>
          <a:gdLst/>
          <a:ahLst/>
          <a:cxnLst/>
          <a:rect l="0" t="0" r="0" b="0"/>
          <a:pathLst>
            <a:path>
              <a:moveTo>
                <a:pt x="0" y="13007"/>
              </a:moveTo>
              <a:lnTo>
                <a:pt x="335033"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540415" y="2611527"/>
        <a:ext cx="16751" cy="16751"/>
      </dsp:txXfrm>
    </dsp:sp>
    <dsp:sp modelId="{12A87B21-8F46-4987-9FD9-99A7C97725AC}">
      <dsp:nvSpPr>
        <dsp:cNvPr id="0" name=""/>
        <dsp:cNvSpPr/>
      </dsp:nvSpPr>
      <dsp:spPr>
        <a:xfrm>
          <a:off x="4613123" y="1821339"/>
          <a:ext cx="2953338"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Anhang C</a:t>
          </a:r>
          <a:br>
            <a:rPr kumimoji="0" lang="de-DE" sz="1400" b="1"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Artikel am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Titelanfang</a:t>
          </a:r>
        </a:p>
      </dsp:txBody>
      <dsp:txXfrm>
        <a:off x="5045629" y="1987469"/>
        <a:ext cx="2088326" cy="802147"/>
      </dsp:txXfrm>
    </dsp:sp>
    <dsp:sp modelId="{3F085734-AB41-45FC-8054-E22D33E47417}">
      <dsp:nvSpPr>
        <dsp:cNvPr id="0" name=""/>
        <dsp:cNvSpPr/>
      </dsp:nvSpPr>
      <dsp:spPr>
        <a:xfrm rot="1189716">
          <a:off x="4336467" y="3018927"/>
          <a:ext cx="651791" cy="26015"/>
        </a:xfrm>
        <a:custGeom>
          <a:avLst/>
          <a:gdLst/>
          <a:ahLst/>
          <a:cxnLst/>
          <a:rect l="0" t="0" r="0" b="0"/>
          <a:pathLst>
            <a:path>
              <a:moveTo>
                <a:pt x="0" y="13007"/>
              </a:moveTo>
              <a:lnTo>
                <a:pt x="651791"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646068" y="3015640"/>
        <a:ext cx="32589" cy="32589"/>
      </dsp:txXfrm>
    </dsp:sp>
    <dsp:sp modelId="{2F4FA453-87F9-49DB-A9BD-BEC84FD4339E}">
      <dsp:nvSpPr>
        <dsp:cNvPr id="0" name=""/>
        <dsp:cNvSpPr/>
      </dsp:nvSpPr>
      <dsp:spPr>
        <a:xfrm>
          <a:off x="4536541" y="2970577"/>
          <a:ext cx="3057329"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Anhang D</a:t>
          </a:r>
          <a:br>
            <a:rPr kumimoji="0" lang="de-DE" sz="1400" b="1"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Erfassen der Syntax</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für beschreibende</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 Daten</a:t>
          </a:r>
        </a:p>
      </dsp:txBody>
      <dsp:txXfrm>
        <a:off x="4984276" y="3136707"/>
        <a:ext cx="2161859" cy="802147"/>
      </dsp:txXfrm>
    </dsp:sp>
    <dsp:sp modelId="{194C610D-9C71-4D97-B2DF-C8BEB2D3D325}">
      <dsp:nvSpPr>
        <dsp:cNvPr id="0" name=""/>
        <dsp:cNvSpPr/>
      </dsp:nvSpPr>
      <dsp:spPr>
        <a:xfrm rot="3294543">
          <a:off x="3882801" y="3691071"/>
          <a:ext cx="1248976" cy="26015"/>
        </a:xfrm>
        <a:custGeom>
          <a:avLst/>
          <a:gdLst/>
          <a:ahLst/>
          <a:cxnLst/>
          <a:rect l="0" t="0" r="0" b="0"/>
          <a:pathLst>
            <a:path>
              <a:moveTo>
                <a:pt x="0" y="13007"/>
              </a:moveTo>
              <a:lnTo>
                <a:pt x="1248976"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476065" y="3672854"/>
        <a:ext cx="62448" cy="62448"/>
      </dsp:txXfrm>
    </dsp:sp>
    <dsp:sp modelId="{EA6F1550-65E1-4E01-96D8-AD87D44E8A0A}">
      <dsp:nvSpPr>
        <dsp:cNvPr id="0" name=""/>
        <dsp:cNvSpPr/>
      </dsp:nvSpPr>
      <dsp:spPr>
        <a:xfrm>
          <a:off x="3847048" y="4193465"/>
          <a:ext cx="2805150"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Anhang E</a:t>
          </a:r>
          <a:r>
            <a:rPr kumimoji="0" lang="de-DE" sz="1400" b="0" i="0" u="none" strike="noStrike" kern="1200" cap="none" normalizeH="0" baseline="0" dirty="0" smtClean="0">
              <a:ln>
                <a:noFill/>
              </a:ln>
              <a:solidFill>
                <a:schemeClr val="tx1"/>
              </a:solidFill>
              <a:effectLst/>
              <a:latin typeface="Verdana" pitchFamily="34" charset="0"/>
              <a:cs typeface="Arial" charset="0"/>
            </a:rPr>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Erfassen der Syntax zur Kontrolle der Sucheinstiege</a:t>
          </a:r>
        </a:p>
      </dsp:txBody>
      <dsp:txXfrm>
        <a:off x="4257853" y="4359595"/>
        <a:ext cx="1983540" cy="802147"/>
      </dsp:txXfrm>
    </dsp:sp>
    <dsp:sp modelId="{628B7217-2A0C-455E-94E4-D375427E086E}">
      <dsp:nvSpPr>
        <dsp:cNvPr id="0" name=""/>
        <dsp:cNvSpPr/>
      </dsp:nvSpPr>
      <dsp:spPr>
        <a:xfrm rot="7332838">
          <a:off x="2607185" y="3699543"/>
          <a:ext cx="1190624" cy="26015"/>
        </a:xfrm>
        <a:custGeom>
          <a:avLst/>
          <a:gdLst/>
          <a:ahLst/>
          <a:cxnLst/>
          <a:rect l="0" t="0" r="0" b="0"/>
          <a:pathLst>
            <a:path>
              <a:moveTo>
                <a:pt x="0" y="13007"/>
              </a:moveTo>
              <a:lnTo>
                <a:pt x="1190624"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10800000">
        <a:off x="3172731" y="3682785"/>
        <a:ext cx="59531" cy="59531"/>
      </dsp:txXfrm>
    </dsp:sp>
    <dsp:sp modelId="{FD938D40-9920-4F91-9EE5-667823C6BDB6}">
      <dsp:nvSpPr>
        <dsp:cNvPr id="0" name=""/>
        <dsp:cNvSpPr/>
      </dsp:nvSpPr>
      <dsp:spPr>
        <a:xfrm>
          <a:off x="1318777" y="4193465"/>
          <a:ext cx="2446655"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Anhang F</a:t>
          </a:r>
          <a:br>
            <a:rPr kumimoji="0" lang="de-DE" sz="1400" b="1"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Zusätzliche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Regeln für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Personennamen</a:t>
          </a:r>
        </a:p>
      </dsp:txBody>
      <dsp:txXfrm>
        <a:off x="1677081" y="4359595"/>
        <a:ext cx="1730047" cy="802147"/>
      </dsp:txXfrm>
    </dsp:sp>
    <dsp:sp modelId="{C8F9780F-E00C-4D41-BAE7-CF153EA91E01}">
      <dsp:nvSpPr>
        <dsp:cNvPr id="0" name=""/>
        <dsp:cNvSpPr/>
      </dsp:nvSpPr>
      <dsp:spPr>
        <a:xfrm rot="9437844">
          <a:off x="2647808" y="3065610"/>
          <a:ext cx="677391" cy="26015"/>
        </a:xfrm>
        <a:custGeom>
          <a:avLst/>
          <a:gdLst/>
          <a:ahLst/>
          <a:cxnLst/>
          <a:rect l="0" t="0" r="0" b="0"/>
          <a:pathLst>
            <a:path>
              <a:moveTo>
                <a:pt x="0" y="13007"/>
              </a:moveTo>
              <a:lnTo>
                <a:pt x="677391"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10800000">
        <a:off x="2969569" y="3061684"/>
        <a:ext cx="33869" cy="33869"/>
      </dsp:txXfrm>
    </dsp:sp>
    <dsp:sp modelId="{0C34ED70-E6C0-45AC-8DEA-BFA9212A3975}">
      <dsp:nvSpPr>
        <dsp:cNvPr id="0" name=""/>
        <dsp:cNvSpPr/>
      </dsp:nvSpPr>
      <dsp:spPr>
        <a:xfrm>
          <a:off x="322714" y="3047193"/>
          <a:ext cx="2766263"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Anhang G</a:t>
          </a:r>
          <a:r>
            <a:rPr kumimoji="0" lang="de-DE" sz="1400" b="0" i="0" u="none" strike="noStrike" kern="1200" cap="none" normalizeH="0" baseline="0" dirty="0" smtClean="0">
              <a:ln>
                <a:noFill/>
              </a:ln>
              <a:solidFill>
                <a:schemeClr val="tx1"/>
              </a:solidFill>
              <a:effectLst/>
              <a:latin typeface="Verdana" pitchFamily="34" charset="0"/>
              <a:cs typeface="Arial" charset="0"/>
            </a:rPr>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Adelstitel,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Angaben zum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Rang usw.</a:t>
          </a:r>
        </a:p>
      </dsp:txBody>
      <dsp:txXfrm>
        <a:off x="727824" y="3213323"/>
        <a:ext cx="1956043" cy="802147"/>
      </dsp:txXfrm>
    </dsp:sp>
    <dsp:sp modelId="{13A79886-9214-469E-926E-4BA24E1AE3C8}">
      <dsp:nvSpPr>
        <dsp:cNvPr id="0" name=""/>
        <dsp:cNvSpPr/>
      </dsp:nvSpPr>
      <dsp:spPr>
        <a:xfrm rot="11445048">
          <a:off x="2791990" y="2565671"/>
          <a:ext cx="477163" cy="26015"/>
        </a:xfrm>
        <a:custGeom>
          <a:avLst/>
          <a:gdLst/>
          <a:ahLst/>
          <a:cxnLst/>
          <a:rect l="0" t="0" r="0" b="0"/>
          <a:pathLst>
            <a:path>
              <a:moveTo>
                <a:pt x="0" y="13007"/>
              </a:moveTo>
              <a:lnTo>
                <a:pt x="477163"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10800000">
        <a:off x="3018643" y="2566750"/>
        <a:ext cx="23858" cy="23858"/>
      </dsp:txXfrm>
    </dsp:sp>
    <dsp:sp modelId="{6CF30AC5-6F36-4BBE-8FCF-8ABBB50B69A5}">
      <dsp:nvSpPr>
        <dsp:cNvPr id="0" name=""/>
        <dsp:cNvSpPr/>
      </dsp:nvSpPr>
      <dsp:spPr>
        <a:xfrm>
          <a:off x="353451" y="1744727"/>
          <a:ext cx="2544452" cy="1134407"/>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Anhang H</a:t>
          </a:r>
          <a:r>
            <a:rPr kumimoji="0" lang="de-DE" sz="1400" b="0" i="0" u="none" strike="noStrike" kern="1200" cap="none" normalizeH="0" baseline="0" dirty="0" smtClean="0">
              <a:ln>
                <a:noFill/>
              </a:ln>
              <a:solidFill>
                <a:schemeClr val="tx1"/>
              </a:solidFill>
              <a:effectLst/>
              <a:latin typeface="Verdana" pitchFamily="34" charset="0"/>
              <a:cs typeface="Arial" charset="0"/>
            </a:rPr>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Datumsang. nach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christlicher </a:t>
          </a:r>
          <a:br>
            <a:rPr kumimoji="0" lang="de-DE" sz="1400" b="0" i="0" u="none" strike="noStrike" kern="1200" cap="none" normalizeH="0" baseline="0" dirty="0" smtClean="0">
              <a:ln>
                <a:noFill/>
              </a:ln>
              <a:solidFill>
                <a:schemeClr val="tx1"/>
              </a:solidFill>
              <a:effectLst/>
              <a:latin typeface="Verdana" pitchFamily="34" charset="0"/>
              <a:cs typeface="Arial" charset="0"/>
            </a:rPr>
          </a:br>
          <a:r>
            <a:rPr kumimoji="0" lang="de-DE" sz="1400" b="0" i="0" u="none" strike="noStrike" kern="1200" cap="none" normalizeH="0" baseline="0" dirty="0" smtClean="0">
              <a:ln>
                <a:noFill/>
              </a:ln>
              <a:solidFill>
                <a:schemeClr val="tx1"/>
              </a:solidFill>
              <a:effectLst/>
              <a:latin typeface="Verdana" pitchFamily="34" charset="0"/>
              <a:cs typeface="Arial" charset="0"/>
            </a:rPr>
            <a:t>Zeitrechnung</a:t>
          </a:r>
        </a:p>
      </dsp:txBody>
      <dsp:txXfrm>
        <a:off x="726077" y="1910857"/>
        <a:ext cx="1799200" cy="802147"/>
      </dsp:txXfrm>
    </dsp:sp>
    <dsp:sp modelId="{9FFA1305-EA11-46CE-8414-8FC524A04944}">
      <dsp:nvSpPr>
        <dsp:cNvPr id="0" name=""/>
        <dsp:cNvSpPr/>
      </dsp:nvSpPr>
      <dsp:spPr>
        <a:xfrm rot="12996624">
          <a:off x="2151915" y="1975772"/>
          <a:ext cx="1347970" cy="26015"/>
        </a:xfrm>
        <a:custGeom>
          <a:avLst/>
          <a:gdLst/>
          <a:ahLst/>
          <a:cxnLst/>
          <a:rect l="0" t="0" r="0" b="0"/>
          <a:pathLst>
            <a:path>
              <a:moveTo>
                <a:pt x="0" y="13007"/>
              </a:moveTo>
              <a:lnTo>
                <a:pt x="1347970" y="1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10800000">
        <a:off x="2792201" y="1955081"/>
        <a:ext cx="67398" cy="67398"/>
      </dsp:txXfrm>
    </dsp:sp>
    <dsp:sp modelId="{5C21BA16-979A-4599-9670-DA4ED292A414}">
      <dsp:nvSpPr>
        <dsp:cNvPr id="0" name=""/>
        <dsp:cNvSpPr/>
      </dsp:nvSpPr>
      <dsp:spPr>
        <a:xfrm>
          <a:off x="288028" y="504055"/>
          <a:ext cx="2645630" cy="1164003"/>
        </a:xfrm>
        <a:prstGeom prst="ellipse">
          <a:avLst/>
        </a:prstGeom>
        <a:solidFill>
          <a:srgbClr val="FFCBCF"/>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kern="1200" cap="none" normalizeH="0" baseline="0" dirty="0" smtClean="0">
              <a:ln>
                <a:noFill/>
              </a:ln>
              <a:solidFill>
                <a:schemeClr val="tx1"/>
              </a:solidFill>
              <a:effectLst/>
              <a:latin typeface="Verdana" pitchFamily="34" charset="0"/>
              <a:cs typeface="Arial" charset="0"/>
            </a:rPr>
            <a:t>Anhänge I, J, K, L</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kern="1200" cap="none" normalizeH="0" baseline="0" dirty="0" smtClean="0">
              <a:ln>
                <a:noFill/>
              </a:ln>
              <a:solidFill>
                <a:schemeClr val="tx1"/>
              </a:solidFill>
              <a:effectLst/>
              <a:latin typeface="Verdana" pitchFamily="34" charset="0"/>
              <a:cs typeface="Arial" charset="0"/>
            </a:rPr>
            <a:t>Beziehungskenn-zeichnungen</a:t>
          </a:r>
        </a:p>
      </dsp:txBody>
      <dsp:txXfrm>
        <a:off x="675472" y="674519"/>
        <a:ext cx="1870742" cy="82307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937E4-8306-4256-98BE-2853E1A1DDAD}" type="datetimeFigureOut">
              <a:rPr lang="de-DE" smtClean="0"/>
              <a:pPr/>
              <a:t>24.04.2015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DB1F4-BB4F-44BD-AC26-B758B395BD23}" type="datetimeFigureOut">
              <a:rPr lang="de-DE" smtClean="0"/>
              <a:pPr/>
              <a:t>24.04.2015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mailto:rda-info-liste@lists.dnb.de"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Herzlich willkommen zur</a:t>
            </a:r>
            <a:r>
              <a:rPr lang="de-DE" baseline="0" dirty="0" smtClean="0">
                <a:latin typeface="Verdana" pitchFamily="34" charset="0"/>
              </a:rPr>
              <a:t> Grundlagenschulung RDA. Diese Eingangsfolie werden Sie bei allen Schulungsunterlagen der AG RDA finden. Sie zeigt alle am Projekt beteiligten Institutionen, die diese Schulungsunterlagen kooperativ erarbeitet haben. Diese Institutionen sind alle im Standardisierungsausschuss vertreten, der das RDA-Projekt für den Umstieg auf den internationalen Standard RDA beauftragt und über seine Arbeitsergebnisse abgestimmt hat.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Hinter den Logos verbergen sich Bibliotheksverbünde, Nationalbibliotheken, Vertreter von öffentlichen und Spezialbibliotheken aus Deutschland, Österreich und der deutschsprachigen Schweiz.</a:t>
            </a:r>
            <a:endParaRPr lang="de-DE" dirty="0" smtClean="0">
              <a:latin typeface="Verdana" pitchFamily="34" charset="0"/>
            </a:endParaRPr>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Abschnitt 2 befasst sich mit der Erfassung von Merkmalen von</a:t>
            </a:r>
            <a:r>
              <a:rPr lang="de-DE" baseline="0" dirty="0" smtClean="0">
                <a:latin typeface="Verdana" pitchFamily="34" charset="0"/>
              </a:rPr>
              <a:t> Werk und Expression, also den beiden oberen FRBR-Ebenen.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3324935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Abschnitt 3 befasst sich mit der Erfassung der Merkmale von</a:t>
            </a:r>
            <a:r>
              <a:rPr lang="de-DE" baseline="0" dirty="0" smtClean="0">
                <a:latin typeface="Verdana" pitchFamily="34" charset="0"/>
              </a:rPr>
              <a:t> Personen, Familien und Körperschaften. Hier befinden wir uns im Bereich der Normdaten.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297581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Dies sind die letzten Kapitel</a:t>
            </a:r>
            <a:r>
              <a:rPr lang="de-DE" baseline="0" dirty="0" smtClean="0">
                <a:latin typeface="Verdana" pitchFamily="34" charset="0"/>
              </a:rPr>
              <a:t> des ersten Hauptteils mit </a:t>
            </a:r>
            <a:r>
              <a:rPr lang="de-DE" baseline="0" smtClean="0">
                <a:latin typeface="Verdana" pitchFamily="34" charset="0"/>
              </a:rPr>
              <a:t>den Abschnitten </a:t>
            </a:r>
            <a:r>
              <a:rPr lang="de-DE" baseline="0" dirty="0" smtClean="0">
                <a:latin typeface="Verdana" pitchFamily="34" charset="0"/>
              </a:rPr>
              <a:t>1-4, der sich mit den Merkmalen der Entitäten befasst. Relevant ist hier das Kapitel 16 für die Erfassung von Orten. </a:t>
            </a:r>
          </a:p>
          <a:p>
            <a:r>
              <a:rPr lang="de-DE" baseline="0" dirty="0" smtClean="0">
                <a:latin typeface="Verdana" pitchFamily="34" charset="0"/>
              </a:rPr>
              <a:t>Was wir an dieser Folie aber auch sehen können, ist die Tatsache, dass einige Kapitel der RDA bislang nur Platzhalter und noch nicht ausgearbeitet sind. Sie sollen zu einem späteren Zeitpunkt fertiggestellt werden.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3498875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Wir kommen nun zum zweiten Hauptteil, zu den Abschnitten 5-10, die sich mit den Beziehungen zwischen</a:t>
            </a:r>
            <a:r>
              <a:rPr lang="de-DE" baseline="0" dirty="0" smtClean="0">
                <a:latin typeface="Verdana" pitchFamily="34" charset="0"/>
              </a:rPr>
              <a:t> den Entitäten befassen. Auch hier ist wieder ein Kapitel mit allgemeinen Richtlinien vorgeschaltet.</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1482408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Abschnitt</a:t>
            </a:r>
            <a:r>
              <a:rPr lang="de-DE" baseline="0" dirty="0" smtClean="0">
                <a:latin typeface="Verdana" pitchFamily="34" charset="0"/>
              </a:rPr>
              <a:t> 6 befasst sich mit der Erfassung der Beziehungen zu Personen, Familien und Körperschaften.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1897969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sehen Sie</a:t>
            </a:r>
            <a:r>
              <a:rPr lang="de-DE" baseline="0" dirty="0" smtClean="0">
                <a:latin typeface="Verdana" pitchFamily="34" charset="0"/>
              </a:rPr>
              <a:t> das Kapitel 23. Auch dieses Kapitel ist noch leer und nur ein Platzhalter.</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3212345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Abschnitt 8 befasst sich mit der Erfassung der Beziehungen zwischen Werken,</a:t>
            </a:r>
            <a:r>
              <a:rPr lang="de-DE" baseline="0" dirty="0" smtClean="0">
                <a:latin typeface="Verdana" pitchFamily="34" charset="0"/>
              </a:rPr>
              <a:t> Expressionen, Manifestationen und Exemplaren.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3718407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Im Abschnitt</a:t>
            </a:r>
            <a:r>
              <a:rPr lang="de-DE" baseline="0" dirty="0" smtClean="0">
                <a:latin typeface="Verdana" pitchFamily="34" charset="0"/>
              </a:rPr>
              <a:t> 9 befinden wir uns wieder im Bereich Normdaten, es geht um das Erfassen der Beziehungen zwischen Personen, Familien und Körperschaften. </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1001233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 und auch der Abschnitt 10</a:t>
            </a:r>
            <a:r>
              <a:rPr lang="de-DE" baseline="0" dirty="0" smtClean="0">
                <a:latin typeface="Verdana" pitchFamily="34" charset="0"/>
              </a:rPr>
              <a:t> </a:t>
            </a:r>
            <a:r>
              <a:rPr lang="de-DE" dirty="0" smtClean="0">
                <a:latin typeface="Verdana" pitchFamily="34" charset="0"/>
              </a:rPr>
              <a:t>wartet noch auf seine</a:t>
            </a:r>
            <a:r>
              <a:rPr lang="de-DE" baseline="0" dirty="0" smtClean="0">
                <a:latin typeface="Verdana" pitchFamily="34" charset="0"/>
              </a:rPr>
              <a:t> Ausarbeitung.</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666106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sehen Sie eine</a:t>
            </a:r>
            <a:r>
              <a:rPr lang="de-DE" baseline="0" dirty="0" smtClean="0">
                <a:latin typeface="Verdana" pitchFamily="34" charset="0"/>
              </a:rPr>
              <a:t> schematische Übersicht mit den Inhalten der Anhänge der RDA.</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extLst>
      <p:ext uri="{BB962C8B-B14F-4D97-AF65-F5344CB8AC3E}">
        <p14:creationId xmlns:p14="http://schemas.microsoft.com/office/powerpoint/2010/main" val="1303442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Modu</a:t>
            </a:r>
            <a:r>
              <a:rPr lang="de-DE" baseline="0" dirty="0" smtClean="0">
                <a:latin typeface="Verdana" pitchFamily="34" charset="0"/>
              </a:rPr>
              <a:t>l 1 ist eine </a:t>
            </a:r>
            <a:r>
              <a:rPr lang="de-DE" dirty="0" smtClean="0">
                <a:latin typeface="Verdana" pitchFamily="34" charset="0"/>
              </a:rPr>
              <a:t>allgemeine Schulung und soll dazu dienen, die</a:t>
            </a:r>
            <a:r>
              <a:rPr lang="de-DE" baseline="0" dirty="0" smtClean="0">
                <a:latin typeface="Verdana" pitchFamily="34" charset="0"/>
              </a:rPr>
              <a:t> Grundlagen für das Verständnis des Standards RDA zu legen. Gleichzeitig dient sie als Einführung für die fachspezifischen Schulungen. Die vorliegende Präsentation ist sowohl für die Vermittlung in einer Präsenzveranstaltung als auch zum Selbststudium geeignet.</a:t>
            </a:r>
          </a:p>
          <a:p>
            <a:endParaRPr lang="de-DE"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Alle Schulungsunterlagen der AG RDA sind unter der Lizenz </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CC BY-NC-SA.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Namensnennung-NichtKommerziell-Weitergabe</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unter</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gleichen</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Bedingungen</a:t>
            </a:r>
            <a:r>
              <a:rPr lang="en-US" sz="120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öffentlich</a:t>
            </a:r>
            <a:r>
              <a:rPr lang="en-US" sz="1200" baseline="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baseline="0"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zugänglich</a:t>
            </a:r>
            <a:r>
              <a:rPr lang="en-US" sz="1200" baseline="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de-DE"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An</a:t>
            </a:r>
            <a:r>
              <a:rPr lang="de-DE" baseline="0" dirty="0" smtClean="0">
                <a:latin typeface="Verdana" pitchFamily="34" charset="0"/>
              </a:rPr>
              <a:t> dieser Stelle möchten wir Sie erneut bitten, sich das Gehörte mit einigen Übungen zu verdeutlichen.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20</a:t>
            </a:fld>
            <a:endParaRPr lang="de-DE"/>
          </a:p>
        </p:txBody>
      </p:sp>
    </p:spTree>
    <p:extLst>
      <p:ext uri="{BB962C8B-B14F-4D97-AF65-F5344CB8AC3E}">
        <p14:creationId xmlns:p14="http://schemas.microsoft.com/office/powerpoint/2010/main" val="4232502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Wir sind am Ende des dritten Teils der RDA-Grundlagenschulung</a:t>
            </a:r>
            <a:r>
              <a:rPr lang="de-DE" baseline="0" dirty="0" smtClean="0">
                <a:latin typeface="Verdana" pitchFamily="34" charset="0"/>
              </a:rPr>
              <a:t> angekommen. Sie haben bis hier die Grundlagenmodelle des Standards RDA kennengelernt. Sie kennen die Entstehung und die Organisation der RDA und Sie haben das Arbeitsinstrument </a:t>
            </a:r>
            <a:r>
              <a:rPr lang="de-DE" baseline="0" dirty="0" smtClean="0">
                <a:latin typeface="Verdana" pitchFamily="34" charset="0"/>
              </a:rPr>
              <a:t>RDA Toolkit </a:t>
            </a:r>
            <a:r>
              <a:rPr lang="de-DE" baseline="0" dirty="0" smtClean="0">
                <a:latin typeface="Verdana" pitchFamily="34" charset="0"/>
              </a:rPr>
              <a:t>gesehen und vielleicht auch schon erste Recherchen damit gemacht. Darüber hinaus sind Sie nun mit dem Aufbau und der Struktur des Standards vertraut.</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21</a:t>
            </a:fld>
            <a:endParaRPr lang="de-DE"/>
          </a:p>
        </p:txBody>
      </p:sp>
    </p:spTree>
    <p:extLst>
      <p:ext uri="{BB962C8B-B14F-4D97-AF65-F5344CB8AC3E}">
        <p14:creationId xmlns:p14="http://schemas.microsoft.com/office/powerpoint/2010/main" val="3530480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smtClean="0">
                <a:latin typeface="Verdana" pitchFamily="34" charset="0"/>
              </a:rPr>
              <a:t>Wir danken Ihnen ganz herzlich für Ihre Aufmerksamkeit</a:t>
            </a:r>
            <a:r>
              <a:rPr lang="de-DE" sz="1200" baseline="0" dirty="0" smtClean="0">
                <a:latin typeface="Verdana" pitchFamily="34" charset="0"/>
              </a:rPr>
              <a:t>! </a:t>
            </a:r>
            <a:endParaRPr lang="de-DE" sz="1200" dirty="0" smtClean="0">
              <a:latin typeface="Verdana" pitchFamily="34" charset="0"/>
            </a:endParaRPr>
          </a:p>
          <a:p>
            <a:endParaRPr lang="de-DE" sz="1200" dirty="0" smtClean="0">
              <a:latin typeface="Verdana" pitchFamily="34" charset="0"/>
            </a:endParaRPr>
          </a:p>
          <a:p>
            <a:r>
              <a:rPr lang="de-DE" sz="1200" dirty="0" smtClean="0">
                <a:latin typeface="Verdana" pitchFamily="34" charset="0"/>
              </a:rPr>
              <a:t>Wir möchten Sie noch auf das RDA-Info-Wiki</a:t>
            </a:r>
            <a:r>
              <a:rPr lang="de-DE" sz="1200" baseline="0" dirty="0" smtClean="0">
                <a:latin typeface="Verdana" pitchFamily="34" charset="0"/>
              </a:rPr>
              <a:t> aufmerksam machen. Dort sind alle Informationen rund um den Standard RDA und die Implementierung im deutschsprachigen Raum gebündelt. Es ist frei zugänglich, ein Passwort ist nicht nötig. </a:t>
            </a:r>
          </a:p>
          <a:p>
            <a:endParaRPr lang="de-DE" sz="1200"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latin typeface="Verdana" pitchFamily="34" charset="0"/>
              </a:rPr>
              <a:t>Für direkte Fragen stehen wir Ihnen gerne unter der Mail-Adresse rda-info@dnb.de zur Verfügung und für den Austausch zu allen Themen rund um RDA gibt es seit Januar 2015 eine Mailingliste mit der Adresse </a:t>
            </a:r>
            <a:r>
              <a:rPr lang="de-DE" sz="1200" dirty="0" smtClean="0">
                <a:latin typeface="Verdana" pitchFamily="34" charset="0"/>
                <a:hlinkClick r:id="rId3"/>
              </a:rPr>
              <a:t>rda-info-liste@lists.dnb.de</a:t>
            </a:r>
            <a:r>
              <a:rPr lang="de-DE" sz="1200" dirty="0" smtClean="0">
                <a:latin typeface="Verdana" pitchFamily="34" charset="0"/>
              </a:rPr>
              <a:t>. Unter diesem Link</a:t>
            </a:r>
            <a:r>
              <a:rPr lang="de-DE" sz="1200" baseline="0" dirty="0" smtClean="0">
                <a:latin typeface="Verdana" pitchFamily="34" charset="0"/>
              </a:rPr>
              <a:t> http://lists.dnb.de/mailman/listinfo/rda-info-liste kommen Sie direkt zur Anmeldung. </a:t>
            </a:r>
            <a:endParaRPr lang="de-DE" sz="1200"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22</a:t>
            </a:fld>
            <a:endParaRPr lang="de-DE"/>
          </a:p>
        </p:txBody>
      </p:sp>
    </p:spTree>
    <p:extLst>
      <p:ext uri="{BB962C8B-B14F-4D97-AF65-F5344CB8AC3E}">
        <p14:creationId xmlns:p14="http://schemas.microsoft.com/office/powerpoint/2010/main" val="466765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ts val="0"/>
              </a:spcBef>
            </a:pPr>
            <a:r>
              <a:rPr lang="de-DE" sz="1200" dirty="0" smtClean="0">
                <a:latin typeface="Verdana" pitchFamily="34" charset="0"/>
              </a:rPr>
              <a:t>Im ersten Teil dieser Schulung werden die Modelle,</a:t>
            </a:r>
            <a:r>
              <a:rPr lang="de-DE" sz="1200" baseline="0" dirty="0" smtClean="0">
                <a:latin typeface="Verdana" pitchFamily="34" charset="0"/>
              </a:rPr>
              <a:t> die dem Standard RDA zugrunde liegen, vorgestellt. Im zweiten Teil lernen Sie die Entstehung und die Organisation der RDA sowie das Arbeitsinstrument </a:t>
            </a:r>
            <a:r>
              <a:rPr lang="de-DE" sz="1200" baseline="0" dirty="0" smtClean="0">
                <a:latin typeface="Verdana" pitchFamily="34" charset="0"/>
              </a:rPr>
              <a:t>RDA Toolkit </a:t>
            </a:r>
            <a:r>
              <a:rPr lang="de-DE" sz="1200" baseline="0" dirty="0" smtClean="0">
                <a:latin typeface="Verdana" pitchFamily="34" charset="0"/>
              </a:rPr>
              <a:t>kennen. Im dritten Teil beschäftigen wir uns mit der Struktur und dem Aufbau der RDA und der letzte Teil stellt Ihnen die Grundbegriffe vor, die Sie für die Anwendung der RDA unbedingt benötigen.</a:t>
            </a:r>
          </a:p>
          <a:p>
            <a:pPr>
              <a:spcBef>
                <a:spcPts val="0"/>
              </a:spcBef>
            </a:pPr>
            <a:endParaRPr lang="de-DE" sz="1200" baseline="0" dirty="0" smtClean="0">
              <a:latin typeface="Verdana" pitchFamily="34" charset="0"/>
            </a:endParaRPr>
          </a:p>
          <a:p>
            <a:pPr>
              <a:spcBef>
                <a:spcPts val="0"/>
              </a:spcBef>
            </a:pPr>
            <a:r>
              <a:rPr lang="de-DE" sz="1200" baseline="0" dirty="0" smtClean="0">
                <a:latin typeface="Verdana" pitchFamily="34" charset="0"/>
              </a:rPr>
              <a:t>Zu einzelnen Lerninhalten gibt es Aufgaben zum üben und festigen der gerade behandelten Inhalte. Diese finden Sie in getrennten Dokumenten, ebenso die Lösungen zu den Aufgaben.</a:t>
            </a:r>
            <a:endParaRPr lang="de-DE" sz="1200"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425249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noch einmal im Überblick,</a:t>
            </a:r>
            <a:r>
              <a:rPr lang="de-DE" baseline="0" dirty="0" smtClean="0">
                <a:latin typeface="Verdana" pitchFamily="34" charset="0"/>
              </a:rPr>
              <a:t> welche Lerninhalte Ihnen während der Schulung begegnen werden.</a:t>
            </a:r>
            <a:endParaRPr lang="de-DE"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4081873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latin typeface="Verdana" pitchFamily="34" charset="0"/>
              </a:rPr>
              <a:t>Hier beginnt der dritte Teil der RDA-Grundlagenschulung, der sich mit der Struktur und dem Aufbau des Standards beschäftigt.</a:t>
            </a:r>
            <a:endParaRPr lang="de-DE" dirty="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ct val="0"/>
              </a:spcBef>
              <a:spcAft>
                <a:spcPts val="150"/>
              </a:spcAft>
            </a:pPr>
            <a:r>
              <a:rPr lang="de-DE" sz="1200" dirty="0" smtClean="0">
                <a:latin typeface="Verdana" pitchFamily="34" charset="0"/>
              </a:rPr>
              <a:t>Der</a:t>
            </a:r>
            <a:r>
              <a:rPr lang="de-DE" sz="1200" baseline="0" dirty="0" smtClean="0">
                <a:latin typeface="Verdana" pitchFamily="34" charset="0"/>
              </a:rPr>
              <a:t> RDA-Regelwerkstext ist klar strukturiert. </a:t>
            </a:r>
            <a:r>
              <a:rPr lang="de-DE" sz="1200" dirty="0" smtClean="0">
                <a:latin typeface="Verdana" pitchFamily="34" charset="0"/>
              </a:rPr>
              <a:t>Zunächst</a:t>
            </a:r>
            <a:r>
              <a:rPr lang="de-DE" sz="1200" baseline="0" dirty="0" smtClean="0">
                <a:latin typeface="Verdana" pitchFamily="34" charset="0"/>
              </a:rPr>
              <a:t> finden Sie das Kapitel 0. Es ist eine Einführung in den Standard und ein wichtiger Abschnitt zum Nachschlagen. </a:t>
            </a:r>
            <a:r>
              <a:rPr lang="de-DE" sz="1200" dirty="0" smtClean="0">
                <a:latin typeface="Verdana" pitchFamily="34" charset="0"/>
              </a:rPr>
              <a:t>Danach gliedern sich die</a:t>
            </a:r>
            <a:r>
              <a:rPr lang="de-DE" sz="1200" baseline="0" dirty="0" smtClean="0">
                <a:latin typeface="Verdana" pitchFamily="34" charset="0"/>
              </a:rPr>
              <a:t> RDA in zwei Hauptteile, die Abschnitte 1 bis 4, die sich mit den Merkmalen der Entitäten beschäftigen und die Abschnitte 5 bis 10, die sich mit den Beziehungen zwischen den Entitäten beschäftigen. Dazu kommen Anhänge, ein Glossar, das Inhaltsverzeichnis und ein Index.</a:t>
            </a:r>
            <a:endParaRPr lang="de-DE" sz="1200" dirty="0" smtClean="0">
              <a:latin typeface="Verdana" pitchFamily="34" charset="0"/>
            </a:endParaRPr>
          </a:p>
          <a:p>
            <a:pPr>
              <a:spcBef>
                <a:spcPct val="0"/>
              </a:spcBef>
              <a:spcAft>
                <a:spcPts val="150"/>
              </a:spcAft>
            </a:pPr>
            <a:r>
              <a:rPr lang="de-DE" sz="1200" dirty="0" smtClean="0">
                <a:latin typeface="Verdana" pitchFamily="34" charset="0"/>
              </a:rPr>
              <a:t>Am Aufbau des Regelwerks können Sie sehr gut die Orientierung des Standards am</a:t>
            </a:r>
            <a:r>
              <a:rPr lang="de-DE" sz="1200" baseline="0" dirty="0" smtClean="0">
                <a:latin typeface="Verdana" pitchFamily="34" charset="0"/>
              </a:rPr>
              <a:t> FRBR-Modell erkennen.</a:t>
            </a:r>
            <a:endParaRPr lang="de-DE" sz="1200"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2514281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Verdana" pitchFamily="34" charset="0"/>
              </a:rPr>
              <a:t>Hier</a:t>
            </a:r>
            <a:r>
              <a:rPr lang="de-DE" sz="1200" baseline="0" dirty="0" smtClean="0">
                <a:latin typeface="Verdana" pitchFamily="34" charset="0"/>
              </a:rPr>
              <a:t> sehen Sie den Aufbau noch einmal schematisch dargestellt.</a:t>
            </a:r>
            <a:endParaRPr lang="de-DE" sz="1200"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962435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u="none" dirty="0" smtClean="0">
                <a:latin typeface="Verdana" pitchFamily="34" charset="0"/>
              </a:rPr>
              <a:t>Wie Sie bereits gehört haben ist Kapitel 0 ist ein wichtiges Kapitel zum</a:t>
            </a:r>
            <a:r>
              <a:rPr lang="de-DE" sz="1200" u="none" baseline="0" dirty="0" smtClean="0">
                <a:latin typeface="Verdana" pitchFamily="34" charset="0"/>
              </a:rPr>
              <a:t> Verständnis der RDA. Als einführender Text und zum Nachschlagen ist dieses Kapitel sehr zu empfehlen.</a:t>
            </a:r>
            <a:endParaRPr lang="de-DE" sz="1200" u="non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1208960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Wenn wir nun beginnen, uns die Kapitel im einzelnen zu betrachten, fällt auf,</a:t>
            </a:r>
            <a:r>
              <a:rPr lang="de-DE" baseline="0" dirty="0" smtClean="0">
                <a:latin typeface="Verdana" pitchFamily="34" charset="0"/>
              </a:rPr>
              <a:t> dass die Begriffe der FRBR-Entitäten der Gruppe 1 hier ganz deutlich nachgebildet sind, die Reihenfolge aber nicht eingehalten wurde. So kommt die Manifestation zuerst. Der Grund hierfür ist, dass die Manifestationsebene das ist, was wir in der Erfassungspraxis schon immer katalogisiert haben. Wir halten ein Exemplar in der Hand und erfassen aber die nächst höhere Ebene, eben die Manifestationsebene, für unsere Metadaten.</a:t>
            </a:r>
          </a:p>
          <a:p>
            <a:r>
              <a:rPr lang="de-DE" baseline="0" dirty="0" smtClean="0">
                <a:latin typeface="Verdana" pitchFamily="34" charset="0"/>
              </a:rPr>
              <a:t>Allgemein gilt für alle Abschnitte der RDA, dass jeweils ein Kapitel mit Allgemeinen Richtlinien vorgeschaltet ist.</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424551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1: Einführung und Grundlagen | Stand: 23.04.2015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mailto:rda-info-liste@lists.dnb.de" TargetMode="External"/><Relationship Id="rId5" Type="http://schemas.openxmlformats.org/officeDocument/2006/relationships/hyperlink" Target="mailto:rda-info@dnb.de" TargetMode="External"/><Relationship Id="rId4" Type="http://schemas.openxmlformats.org/officeDocument/2006/relationships/hyperlink" Target="https://wiki.dnb.de/display/RDAINFO/RDA-Inf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
        <p:nvSpPr>
          <p:cNvPr id="4" name="Foliennummernplatzhalter 3"/>
          <p:cNvSpPr>
            <a:spLocks noGrp="1"/>
          </p:cNvSpPr>
          <p:nvPr>
            <p:ph type="sldNum" sz="quarter" idx="4"/>
          </p:nvPr>
        </p:nvSpPr>
        <p:spPr/>
        <p:txBody>
          <a:bodyPr/>
          <a:lstStyle/>
          <a:p>
            <a:fld id="{8A6690F1-7CA1-4166-A522-500460961984}" type="slidenum">
              <a:rPr lang="de-DE" smtClean="0"/>
              <a:pPr/>
              <a:t>1</a:t>
            </a:fld>
            <a:endParaRPr lang="de-DE"/>
          </a:p>
        </p:txBody>
      </p:sp>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2564904"/>
            <a:ext cx="8640960" cy="3744416"/>
          </a:xfrm>
        </p:spPr>
        <p:txBody>
          <a:bodyPr/>
          <a:lstStyle/>
          <a:p>
            <a:pPr>
              <a:lnSpc>
                <a:spcPts val="1900"/>
              </a:lnSpc>
              <a:spcBef>
                <a:spcPts val="600"/>
              </a:spcBef>
              <a:spcAft>
                <a:spcPts val="600"/>
              </a:spcAft>
            </a:pPr>
            <a:r>
              <a:rPr lang="de-DE" b="1" dirty="0"/>
              <a:t>KAPITEL 5. </a:t>
            </a:r>
            <a:r>
              <a:rPr lang="de-DE" b="1" dirty="0">
                <a:solidFill>
                  <a:srgbClr val="00B050"/>
                </a:solidFill>
              </a:rPr>
              <a:t>Allgemeine Richtlinien</a:t>
            </a:r>
            <a:r>
              <a:rPr lang="de-DE" b="1" dirty="0"/>
              <a:t> zum Erfassen der Merkmale von Werken und Expressionen</a:t>
            </a:r>
          </a:p>
          <a:p>
            <a:pPr>
              <a:lnSpc>
                <a:spcPts val="1900"/>
              </a:lnSpc>
              <a:spcBef>
                <a:spcPts val="600"/>
              </a:spcBef>
              <a:spcAft>
                <a:spcPts val="600"/>
              </a:spcAft>
            </a:pPr>
            <a:r>
              <a:rPr lang="de-DE" b="1" dirty="0"/>
              <a:t>KAPITEL 6. Identifizierung von Werken und Expressionen</a:t>
            </a:r>
          </a:p>
          <a:p>
            <a:pPr>
              <a:lnSpc>
                <a:spcPts val="1900"/>
              </a:lnSpc>
              <a:spcBef>
                <a:spcPts val="600"/>
              </a:spcBef>
              <a:spcAft>
                <a:spcPts val="600"/>
              </a:spcAft>
            </a:pPr>
            <a:r>
              <a:rPr lang="de-DE" b="1" dirty="0"/>
              <a:t>KAPITEL 7. Beschreibung des Inhalts</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
        <p:nvSpPr>
          <p:cNvPr id="6" name="Rectangle 2"/>
          <p:cNvSpPr txBox="1">
            <a:spLocks noChangeArrowheads="1"/>
          </p:cNvSpPr>
          <p:nvPr/>
        </p:nvSpPr>
        <p:spPr>
          <a:xfrm>
            <a:off x="251520" y="332657"/>
            <a:ext cx="7593013" cy="1512168"/>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solidFill>
                  <a:schemeClr val="tx1"/>
                </a:solidFill>
                <a:cs typeface="Times New Roman" pitchFamily="18" charset="0"/>
              </a:rPr>
              <a:t>ABSCHNITT 2: </a:t>
            </a:r>
            <a:br>
              <a:rPr lang="de-DE" dirty="0" smtClean="0">
                <a:solidFill>
                  <a:schemeClr val="tx1"/>
                </a:solidFill>
                <a:cs typeface="Times New Roman" pitchFamily="18" charset="0"/>
              </a:rPr>
            </a:br>
            <a:r>
              <a:rPr lang="de-DE" sz="2600" dirty="0" smtClean="0">
                <a:solidFill>
                  <a:schemeClr val="accent2"/>
                </a:solidFill>
                <a:cs typeface="Times New Roman" pitchFamily="18" charset="0"/>
              </a:rPr>
              <a:t>ERFASSEN DER MERKMALE von</a:t>
            </a:r>
            <a:r>
              <a:rPr lang="de-DE" sz="2600" dirty="0" smtClean="0">
                <a:solidFill>
                  <a:schemeClr val="tx1"/>
                </a:solidFill>
                <a:cs typeface="Times New Roman" pitchFamily="18" charset="0"/>
              </a:rPr>
              <a:t> </a:t>
            </a:r>
          </a:p>
          <a:p>
            <a:r>
              <a:rPr lang="de-DE" sz="2600" dirty="0" smtClean="0">
                <a:solidFill>
                  <a:schemeClr val="tx1"/>
                </a:solidFill>
                <a:cs typeface="Times New Roman" pitchFamily="18" charset="0"/>
              </a:rPr>
              <a:t>WERK </a:t>
            </a:r>
            <a:r>
              <a:rPr lang="de-DE" sz="2600" dirty="0">
                <a:solidFill>
                  <a:schemeClr val="tx1"/>
                </a:solidFill>
                <a:cs typeface="Times New Roman" pitchFamily="18" charset="0"/>
              </a:rPr>
              <a:t>&amp; EXPRESSION</a:t>
            </a:r>
            <a:endParaRPr lang="de-DE" sz="2600" dirty="0" smtClean="0">
              <a:solidFill>
                <a:srgbClr val="000000"/>
              </a:solidFill>
              <a:cs typeface="Times New Roman" pitchFamily="18" charset="0"/>
            </a:endParaRPr>
          </a:p>
        </p:txBody>
      </p:sp>
      <p:sp>
        <p:nvSpPr>
          <p:cNvPr id="7"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9" name="Rechteck 8"/>
          <p:cNvSpPr/>
          <p:nvPr/>
        </p:nvSpPr>
        <p:spPr>
          <a:xfrm>
            <a:off x="6156176" y="4869160"/>
            <a:ext cx="2592288" cy="136815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1-4: Merkmale der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8532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
        <p:nvSpPr>
          <p:cNvPr id="6"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7" name="Rechteck 6"/>
          <p:cNvSpPr/>
          <p:nvPr/>
        </p:nvSpPr>
        <p:spPr>
          <a:xfrm>
            <a:off x="6156176" y="4869160"/>
            <a:ext cx="2592288" cy="136815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1-4: Merkmale der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tangle 2"/>
          <p:cNvSpPr txBox="1">
            <a:spLocks noChangeArrowheads="1"/>
          </p:cNvSpPr>
          <p:nvPr/>
        </p:nvSpPr>
        <p:spPr>
          <a:xfrm>
            <a:off x="251520" y="332657"/>
            <a:ext cx="7593013" cy="1512168"/>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solidFill>
                  <a:schemeClr val="tx1"/>
                </a:solidFill>
                <a:cs typeface="Times New Roman" pitchFamily="18" charset="0"/>
              </a:rPr>
              <a:t>ABSCHNITT 3: </a:t>
            </a:r>
            <a:br>
              <a:rPr lang="de-DE" dirty="0" smtClean="0">
                <a:solidFill>
                  <a:schemeClr val="tx1"/>
                </a:solidFill>
                <a:cs typeface="Times New Roman" pitchFamily="18" charset="0"/>
              </a:rPr>
            </a:br>
            <a:r>
              <a:rPr lang="de-DE" sz="2600" dirty="0" smtClean="0">
                <a:solidFill>
                  <a:schemeClr val="accent2"/>
                </a:solidFill>
                <a:cs typeface="Times New Roman" pitchFamily="18" charset="0"/>
              </a:rPr>
              <a:t>ERFASSEN DER MERKMALE von</a:t>
            </a:r>
            <a:r>
              <a:rPr lang="de-DE" sz="2600" dirty="0" smtClean="0">
                <a:solidFill>
                  <a:schemeClr val="tx1"/>
                </a:solidFill>
                <a:cs typeface="Times New Roman" pitchFamily="18" charset="0"/>
              </a:rPr>
              <a:t> </a:t>
            </a:r>
          </a:p>
          <a:p>
            <a:r>
              <a:rPr lang="de-DE" sz="2600" dirty="0">
                <a:solidFill>
                  <a:schemeClr val="tx1"/>
                </a:solidFill>
                <a:cs typeface="Times New Roman" pitchFamily="18" charset="0"/>
              </a:rPr>
              <a:t>PERSON, FAMILIE &amp; KÖRPERSCHAFT</a:t>
            </a:r>
            <a:endParaRPr lang="de-DE" sz="2600" dirty="0" smtClean="0">
              <a:solidFill>
                <a:srgbClr val="000000"/>
              </a:solidFill>
              <a:cs typeface="Times New Roman" pitchFamily="18" charset="0"/>
            </a:endParaRPr>
          </a:p>
        </p:txBody>
      </p:sp>
      <p:sp>
        <p:nvSpPr>
          <p:cNvPr id="9" name="Textplatzhalter 2"/>
          <p:cNvSpPr>
            <a:spLocks noGrp="1"/>
          </p:cNvSpPr>
          <p:nvPr>
            <p:ph type="body" sz="quarter" idx="13"/>
          </p:nvPr>
        </p:nvSpPr>
        <p:spPr>
          <a:xfrm>
            <a:off x="251520" y="2564904"/>
            <a:ext cx="8640960" cy="3744416"/>
          </a:xfrm>
        </p:spPr>
        <p:txBody>
          <a:bodyPr/>
          <a:lstStyle/>
          <a:p>
            <a:pPr>
              <a:lnSpc>
                <a:spcPts val="1900"/>
              </a:lnSpc>
              <a:spcBef>
                <a:spcPts val="600"/>
              </a:spcBef>
              <a:spcAft>
                <a:spcPts val="600"/>
              </a:spcAft>
            </a:pPr>
            <a:r>
              <a:rPr lang="de-DE" b="1" dirty="0"/>
              <a:t>KAPITEL 8. </a:t>
            </a:r>
            <a:r>
              <a:rPr lang="de-DE" b="1" dirty="0">
                <a:solidFill>
                  <a:srgbClr val="00B050"/>
                </a:solidFill>
              </a:rPr>
              <a:t>Allgemeine Richtlinien</a:t>
            </a:r>
            <a:r>
              <a:rPr lang="de-DE" b="1" dirty="0"/>
              <a:t> zum Erfassen der Merkmale von Personen, Familien und Körperschaften</a:t>
            </a:r>
          </a:p>
          <a:p>
            <a:pPr>
              <a:lnSpc>
                <a:spcPts val="1900"/>
              </a:lnSpc>
              <a:spcBef>
                <a:spcPts val="600"/>
              </a:spcBef>
              <a:spcAft>
                <a:spcPts val="600"/>
              </a:spcAft>
            </a:pPr>
            <a:r>
              <a:rPr lang="de-DE" b="1" dirty="0"/>
              <a:t>KAPITEL 9. Identifizierung von Personen</a:t>
            </a:r>
          </a:p>
          <a:p>
            <a:pPr>
              <a:lnSpc>
                <a:spcPts val="1900"/>
              </a:lnSpc>
              <a:spcBef>
                <a:spcPts val="600"/>
              </a:spcBef>
              <a:spcAft>
                <a:spcPts val="600"/>
              </a:spcAft>
            </a:pPr>
            <a:r>
              <a:rPr lang="de-DE" b="1" dirty="0"/>
              <a:t>KAPITEL 10. Identifizierung von Familien</a:t>
            </a:r>
          </a:p>
          <a:p>
            <a:pPr>
              <a:lnSpc>
                <a:spcPts val="1900"/>
              </a:lnSpc>
              <a:spcBef>
                <a:spcPts val="600"/>
              </a:spcBef>
              <a:spcAft>
                <a:spcPts val="600"/>
              </a:spcAft>
            </a:pPr>
            <a:r>
              <a:rPr lang="de-DE" b="1" dirty="0"/>
              <a:t>KAPITEL 11. Identifizierung von Körperschaften</a:t>
            </a:r>
          </a:p>
          <a:p>
            <a:endParaRPr lang="de-DE" dirty="0"/>
          </a:p>
        </p:txBody>
      </p:sp>
    </p:spTree>
    <p:extLst>
      <p:ext uri="{BB962C8B-B14F-4D97-AF65-F5344CB8AC3E}">
        <p14:creationId xmlns:p14="http://schemas.microsoft.com/office/powerpoint/2010/main" val="780525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
        <p:nvSpPr>
          <p:cNvPr id="6"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7" name="Rechteck 6"/>
          <p:cNvSpPr/>
          <p:nvPr/>
        </p:nvSpPr>
        <p:spPr>
          <a:xfrm>
            <a:off x="6156176" y="4869160"/>
            <a:ext cx="2592288" cy="136815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1-4: Merkmale der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tangle 2"/>
          <p:cNvSpPr txBox="1">
            <a:spLocks noChangeArrowheads="1"/>
          </p:cNvSpPr>
          <p:nvPr/>
        </p:nvSpPr>
        <p:spPr>
          <a:xfrm>
            <a:off x="251520" y="332657"/>
            <a:ext cx="7593013" cy="1512168"/>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solidFill>
                  <a:schemeClr val="tx1"/>
                </a:solidFill>
                <a:cs typeface="Times New Roman" pitchFamily="18" charset="0"/>
              </a:rPr>
              <a:t>ABSCHNITT 4: </a:t>
            </a:r>
            <a:br>
              <a:rPr lang="de-DE" dirty="0" smtClean="0">
                <a:solidFill>
                  <a:schemeClr val="tx1"/>
                </a:solidFill>
                <a:cs typeface="Times New Roman" pitchFamily="18" charset="0"/>
              </a:rPr>
            </a:br>
            <a:r>
              <a:rPr lang="de-DE" sz="2600" dirty="0" smtClean="0">
                <a:solidFill>
                  <a:schemeClr val="accent2"/>
                </a:solidFill>
                <a:cs typeface="Times New Roman" pitchFamily="18" charset="0"/>
              </a:rPr>
              <a:t>ERFASSEN DER MERKMALE von</a:t>
            </a:r>
            <a:r>
              <a:rPr lang="de-DE" sz="2600" dirty="0" smtClean="0">
                <a:solidFill>
                  <a:schemeClr val="tx1"/>
                </a:solidFill>
                <a:cs typeface="Times New Roman" pitchFamily="18" charset="0"/>
              </a:rPr>
              <a:t> </a:t>
            </a:r>
          </a:p>
          <a:p>
            <a:r>
              <a:rPr lang="de-DE" sz="2600" dirty="0">
                <a:solidFill>
                  <a:schemeClr val="tx1"/>
                </a:solidFill>
                <a:cs typeface="Times New Roman" pitchFamily="18" charset="0"/>
              </a:rPr>
              <a:t>BEGRIFF, GEGENSTAND, EREIGNIS &amp; </a:t>
            </a:r>
            <a:r>
              <a:rPr lang="de-DE" sz="2600" dirty="0" smtClean="0">
                <a:solidFill>
                  <a:schemeClr val="tx1"/>
                </a:solidFill>
                <a:cs typeface="Times New Roman" pitchFamily="18" charset="0"/>
              </a:rPr>
              <a:t>ORT</a:t>
            </a:r>
            <a:endParaRPr lang="de-DE" sz="2600" dirty="0" smtClean="0">
              <a:solidFill>
                <a:srgbClr val="000000"/>
              </a:solidFill>
              <a:cs typeface="Times New Roman" pitchFamily="18" charset="0"/>
            </a:endParaRPr>
          </a:p>
        </p:txBody>
      </p:sp>
      <p:sp>
        <p:nvSpPr>
          <p:cNvPr id="9" name="Textplatzhalter 2"/>
          <p:cNvSpPr>
            <a:spLocks noGrp="1"/>
          </p:cNvSpPr>
          <p:nvPr>
            <p:ph type="body" sz="quarter" idx="13"/>
          </p:nvPr>
        </p:nvSpPr>
        <p:spPr>
          <a:xfrm>
            <a:off x="251520" y="2060848"/>
            <a:ext cx="8640960" cy="3744416"/>
          </a:xfrm>
        </p:spPr>
        <p:txBody>
          <a:bodyPr/>
          <a:lstStyle/>
          <a:p>
            <a:pPr>
              <a:lnSpc>
                <a:spcPts val="1900"/>
              </a:lnSpc>
              <a:spcBef>
                <a:spcPts val="600"/>
              </a:spcBef>
              <a:spcAft>
                <a:spcPts val="600"/>
              </a:spcAft>
            </a:pPr>
            <a:r>
              <a:rPr lang="de-DE" b="1" dirty="0"/>
              <a:t>KAPITEL 12. </a:t>
            </a:r>
            <a:r>
              <a:rPr lang="de-DE" b="1" dirty="0">
                <a:solidFill>
                  <a:srgbClr val="00B050"/>
                </a:solidFill>
              </a:rPr>
              <a:t>Allgemeine Richtlinien</a:t>
            </a:r>
            <a:r>
              <a:rPr lang="de-DE" b="1" dirty="0"/>
              <a:t> </a:t>
            </a:r>
            <a:r>
              <a:rPr lang="de-DE" b="1" dirty="0">
                <a:solidFill>
                  <a:schemeClr val="bg1">
                    <a:lumMod val="65000"/>
                  </a:schemeClr>
                </a:solidFill>
              </a:rPr>
              <a:t>zum Erfassen der Merkmale von Begriffen, Gegenständen, Ereignissen und Orten</a:t>
            </a:r>
            <a:r>
              <a:rPr lang="de-DE" b="1" dirty="0"/>
              <a:t>*</a:t>
            </a:r>
          </a:p>
          <a:p>
            <a:pPr>
              <a:lnSpc>
                <a:spcPts val="1900"/>
              </a:lnSpc>
              <a:spcBef>
                <a:spcPts val="600"/>
              </a:spcBef>
              <a:spcAft>
                <a:spcPts val="600"/>
              </a:spcAft>
            </a:pPr>
            <a:r>
              <a:rPr lang="de-DE" b="1" dirty="0"/>
              <a:t>KAPITEL 13. </a:t>
            </a:r>
            <a:r>
              <a:rPr lang="de-DE" b="1" dirty="0">
                <a:solidFill>
                  <a:schemeClr val="bg1">
                    <a:lumMod val="65000"/>
                  </a:schemeClr>
                </a:solidFill>
              </a:rPr>
              <a:t>Identifizierung von Begriffen</a:t>
            </a:r>
            <a:r>
              <a:rPr lang="de-DE" b="1" dirty="0"/>
              <a:t>*</a:t>
            </a:r>
          </a:p>
          <a:p>
            <a:pPr>
              <a:lnSpc>
                <a:spcPts val="1900"/>
              </a:lnSpc>
              <a:spcBef>
                <a:spcPts val="600"/>
              </a:spcBef>
              <a:spcAft>
                <a:spcPts val="600"/>
              </a:spcAft>
            </a:pPr>
            <a:r>
              <a:rPr lang="de-DE" b="1" dirty="0"/>
              <a:t>KAPITEL 14. </a:t>
            </a:r>
            <a:r>
              <a:rPr lang="de-DE" b="1" dirty="0">
                <a:solidFill>
                  <a:schemeClr val="bg1">
                    <a:lumMod val="65000"/>
                  </a:schemeClr>
                </a:solidFill>
              </a:rPr>
              <a:t>Identifizierung von Gegenständen</a:t>
            </a:r>
            <a:r>
              <a:rPr lang="de-DE" b="1" dirty="0"/>
              <a:t>*</a:t>
            </a:r>
          </a:p>
          <a:p>
            <a:pPr>
              <a:lnSpc>
                <a:spcPts val="1900"/>
              </a:lnSpc>
              <a:spcBef>
                <a:spcPts val="600"/>
              </a:spcBef>
              <a:spcAft>
                <a:spcPts val="600"/>
              </a:spcAft>
            </a:pPr>
            <a:r>
              <a:rPr lang="de-DE" b="1" dirty="0"/>
              <a:t>KAPITEL 15. </a:t>
            </a:r>
            <a:r>
              <a:rPr lang="de-DE" b="1" dirty="0">
                <a:solidFill>
                  <a:schemeClr val="bg1">
                    <a:lumMod val="65000"/>
                  </a:schemeClr>
                </a:solidFill>
              </a:rPr>
              <a:t>Identifizierung von Ereignissen</a:t>
            </a:r>
            <a:r>
              <a:rPr lang="de-DE" b="1" dirty="0"/>
              <a:t>*</a:t>
            </a:r>
          </a:p>
          <a:p>
            <a:pPr>
              <a:lnSpc>
                <a:spcPts val="1900"/>
              </a:lnSpc>
              <a:spcBef>
                <a:spcPts val="600"/>
              </a:spcBef>
              <a:spcAft>
                <a:spcPts val="600"/>
              </a:spcAft>
            </a:pPr>
            <a:r>
              <a:rPr lang="de-DE" b="1" dirty="0"/>
              <a:t>KAPITEL 16. Identifizierung von Orten</a:t>
            </a:r>
          </a:p>
          <a:p>
            <a:pPr>
              <a:lnSpc>
                <a:spcPts val="1500"/>
              </a:lnSpc>
              <a:spcBef>
                <a:spcPct val="50000"/>
              </a:spcBef>
            </a:pPr>
            <a:endParaRPr lang="de-DE" sz="1400" b="1" dirty="0"/>
          </a:p>
          <a:p>
            <a:pPr>
              <a:lnSpc>
                <a:spcPts val="1500"/>
              </a:lnSpc>
              <a:spcBef>
                <a:spcPct val="50000"/>
              </a:spcBef>
              <a:buNone/>
            </a:pPr>
            <a:r>
              <a:rPr lang="de-DE" sz="2000" b="1" dirty="0"/>
              <a:t>* zurückgestellt</a:t>
            </a:r>
          </a:p>
          <a:p>
            <a:endParaRPr lang="de-DE" dirty="0"/>
          </a:p>
        </p:txBody>
      </p:sp>
    </p:spTree>
    <p:extLst>
      <p:ext uri="{BB962C8B-B14F-4D97-AF65-F5344CB8AC3E}">
        <p14:creationId xmlns:p14="http://schemas.microsoft.com/office/powerpoint/2010/main" val="3379119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
        <p:nvSpPr>
          <p:cNvPr id="7" name="Rectangle 2"/>
          <p:cNvSpPr>
            <a:spLocks noGrp="1" noChangeArrowheads="1"/>
          </p:cNvSpPr>
          <p:nvPr>
            <p:ph type="title"/>
          </p:nvPr>
        </p:nvSpPr>
        <p:spPr>
          <a:xfrm>
            <a:off x="251520" y="476672"/>
            <a:ext cx="8532812" cy="1512887"/>
          </a:xfrm>
          <a:noFill/>
        </p:spPr>
        <p:txBody>
          <a:bodyPr/>
          <a:lstStyle/>
          <a:p>
            <a:pPr algn="l" eaLnBrk="1" hangingPunct="1"/>
            <a:r>
              <a:rPr lang="de-DE" dirty="0" smtClean="0">
                <a:solidFill>
                  <a:schemeClr val="tx1"/>
                </a:solidFill>
                <a:cs typeface="Times New Roman" pitchFamily="18" charset="0"/>
              </a:rPr>
              <a:t>ABSCHNITT 5:</a:t>
            </a:r>
            <a:br>
              <a:rPr lang="de-DE" dirty="0" smtClean="0">
                <a:solidFill>
                  <a:schemeClr val="tx1"/>
                </a:solidFill>
                <a:cs typeface="Times New Roman" pitchFamily="18" charset="0"/>
              </a:rPr>
            </a:br>
            <a:r>
              <a:rPr lang="de-DE" sz="2600" dirty="0" smtClean="0">
                <a:solidFill>
                  <a:schemeClr val="accent2"/>
                </a:solidFill>
                <a:cs typeface="Times New Roman" pitchFamily="18" charset="0"/>
              </a:rPr>
              <a:t>ERFASSEN DER PRIMÄRBEZIEHUNGEN zwischen</a:t>
            </a:r>
            <a:r>
              <a:rPr lang="de-DE" sz="2600" dirty="0" smtClean="0">
                <a:solidFill>
                  <a:schemeClr val="tx1"/>
                </a:solidFill>
                <a:cs typeface="Times New Roman" pitchFamily="18" charset="0"/>
              </a:rPr>
              <a:t> WERK, EXPRESSION, MANIFESTATION &amp; EXEMPLAR</a:t>
            </a:r>
          </a:p>
        </p:txBody>
      </p:sp>
      <p:sp>
        <p:nvSpPr>
          <p:cNvPr id="8" name="Textplatzhalter 2"/>
          <p:cNvSpPr>
            <a:spLocks noGrp="1"/>
          </p:cNvSpPr>
          <p:nvPr>
            <p:ph type="body" sz="quarter" idx="13"/>
          </p:nvPr>
        </p:nvSpPr>
        <p:spPr>
          <a:xfrm>
            <a:off x="251520" y="2852936"/>
            <a:ext cx="8640960" cy="2016224"/>
          </a:xfrm>
        </p:spPr>
        <p:txBody>
          <a:bodyPr/>
          <a:lstStyle/>
          <a:p>
            <a:pPr>
              <a:lnSpc>
                <a:spcPts val="1900"/>
              </a:lnSpc>
              <a:spcBef>
                <a:spcPts val="600"/>
              </a:spcBef>
              <a:spcAft>
                <a:spcPts val="600"/>
              </a:spcAft>
            </a:pPr>
            <a:r>
              <a:rPr lang="de-DE" b="1" dirty="0"/>
              <a:t>KAPITEL 17. </a:t>
            </a:r>
            <a:r>
              <a:rPr lang="de-DE" b="1" dirty="0">
                <a:solidFill>
                  <a:srgbClr val="00B050"/>
                </a:solidFill>
              </a:rPr>
              <a:t>Allgemeine Richtlinien</a:t>
            </a:r>
            <a:r>
              <a:rPr lang="de-DE" b="1" dirty="0"/>
              <a:t> zum Erfassen der Primärbeziehungen</a:t>
            </a:r>
          </a:p>
          <a:p>
            <a:endParaRPr lang="de-DE" dirty="0"/>
          </a:p>
        </p:txBody>
      </p:sp>
      <p:sp>
        <p:nvSpPr>
          <p:cNvPr id="9" name="Rechteck 8"/>
          <p:cNvSpPr/>
          <p:nvPr/>
        </p:nvSpPr>
        <p:spPr>
          <a:xfrm>
            <a:off x="6516216" y="4989970"/>
            <a:ext cx="2520280" cy="13913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5-10: Beziehungen zwischen den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18525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844824"/>
            <a:ext cx="8640960" cy="4464496"/>
          </a:xfrm>
        </p:spPr>
        <p:txBody>
          <a:bodyPr/>
          <a:lstStyle/>
          <a:p>
            <a:pPr>
              <a:lnSpc>
                <a:spcPts val="1900"/>
              </a:lnSpc>
              <a:spcBef>
                <a:spcPts val="600"/>
              </a:spcBef>
              <a:spcAft>
                <a:spcPts val="600"/>
              </a:spcAft>
            </a:pPr>
            <a:r>
              <a:rPr lang="de-DE" sz="2000" b="1" dirty="0"/>
              <a:t>KAPITEL 18. </a:t>
            </a:r>
            <a:r>
              <a:rPr lang="de-DE" sz="2000" b="1" dirty="0">
                <a:solidFill>
                  <a:srgbClr val="00B050"/>
                </a:solidFill>
              </a:rPr>
              <a:t>Allgemeine Richtlinien</a:t>
            </a:r>
            <a:r>
              <a:rPr lang="de-DE" sz="2000" b="1" dirty="0"/>
              <a:t> zum Erfassen der Beziehungen zu Personen, Familien und Körperschaften, die mit einer Ressource in Verbindung stehen</a:t>
            </a:r>
          </a:p>
          <a:p>
            <a:pPr>
              <a:lnSpc>
                <a:spcPts val="1900"/>
              </a:lnSpc>
              <a:spcBef>
                <a:spcPts val="600"/>
              </a:spcBef>
              <a:spcAft>
                <a:spcPts val="600"/>
              </a:spcAft>
            </a:pPr>
            <a:r>
              <a:rPr lang="de-DE" sz="2000" b="1" dirty="0"/>
              <a:t>KAPITEL 19. Personen, Familien und Körperschaften, die mit einem Werk in Verbindung stehen</a:t>
            </a:r>
          </a:p>
          <a:p>
            <a:pPr>
              <a:lnSpc>
                <a:spcPts val="1900"/>
              </a:lnSpc>
              <a:spcBef>
                <a:spcPts val="600"/>
              </a:spcBef>
              <a:spcAft>
                <a:spcPts val="600"/>
              </a:spcAft>
            </a:pPr>
            <a:r>
              <a:rPr lang="de-DE" sz="2000" b="1" dirty="0"/>
              <a:t>KAPITEL 20. Personen, Familien und Körperschaften, die mit einer Expression in Verbindung stehen</a:t>
            </a:r>
          </a:p>
          <a:p>
            <a:pPr>
              <a:lnSpc>
                <a:spcPts val="1900"/>
              </a:lnSpc>
              <a:spcBef>
                <a:spcPts val="600"/>
              </a:spcBef>
              <a:spcAft>
                <a:spcPts val="600"/>
              </a:spcAft>
            </a:pPr>
            <a:r>
              <a:rPr lang="de-DE" sz="2000" b="1" dirty="0"/>
              <a:t>KAPITEL 21. Personen, Familien und Körperschaften, die mit einer Manifestation in Verbindung stehen</a:t>
            </a:r>
          </a:p>
          <a:p>
            <a:pPr>
              <a:lnSpc>
                <a:spcPts val="1900"/>
              </a:lnSpc>
              <a:spcBef>
                <a:spcPts val="600"/>
              </a:spcBef>
              <a:spcAft>
                <a:spcPts val="600"/>
              </a:spcAft>
            </a:pPr>
            <a:r>
              <a:rPr lang="de-DE" sz="2000" b="1" dirty="0"/>
              <a:t>KAPITEL 22. Personen, Familien und </a:t>
            </a:r>
            <a:br>
              <a:rPr lang="de-DE" sz="2000" b="1" dirty="0"/>
            </a:br>
            <a:r>
              <a:rPr lang="de-DE" sz="2000" b="1" dirty="0"/>
              <a:t>Körperschaften, die mit einem Exemplar </a:t>
            </a:r>
            <a:br>
              <a:rPr lang="de-DE" sz="2000" b="1" dirty="0"/>
            </a:br>
            <a:r>
              <a:rPr lang="de-DE" sz="2000" b="1" dirty="0"/>
              <a:t>in Verbindung stehen</a:t>
            </a:r>
          </a:p>
          <a:p>
            <a:endParaRPr lang="de-DE" dirty="0"/>
          </a:p>
        </p:txBody>
      </p:sp>
      <p:sp>
        <p:nvSpPr>
          <p:cNvPr id="4" name="Fußzeilenplatzhalter 3"/>
          <p:cNvSpPr>
            <a:spLocks noGrp="1"/>
          </p:cNvSpPr>
          <p:nvPr>
            <p:ph type="ftr" sz="quarter" idx="14"/>
          </p:nvPr>
        </p:nvSpPr>
        <p:spPr>
          <a:xfrm>
            <a:off x="467544" y="6376243"/>
            <a:ext cx="7416824"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
        <p:nvSpPr>
          <p:cNvPr id="6" name="Rechteck 5"/>
          <p:cNvSpPr/>
          <p:nvPr/>
        </p:nvSpPr>
        <p:spPr>
          <a:xfrm>
            <a:off x="6516216" y="4989970"/>
            <a:ext cx="2520280" cy="13913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5-10: Beziehungen zwischen den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2"/>
          <p:cNvSpPr>
            <a:spLocks noGrp="1" noChangeArrowheads="1"/>
          </p:cNvSpPr>
          <p:nvPr>
            <p:ph type="title"/>
          </p:nvPr>
        </p:nvSpPr>
        <p:spPr>
          <a:xfrm>
            <a:off x="251520" y="260648"/>
            <a:ext cx="8532812" cy="1512887"/>
          </a:xfrm>
          <a:noFill/>
        </p:spPr>
        <p:txBody>
          <a:bodyPr/>
          <a:lstStyle/>
          <a:p>
            <a:r>
              <a:rPr lang="de-DE" dirty="0" smtClean="0">
                <a:solidFill>
                  <a:schemeClr val="tx1"/>
                </a:solidFill>
                <a:cs typeface="Times New Roman" pitchFamily="18" charset="0"/>
              </a:rPr>
              <a:t>ABSCHNITT 6:</a:t>
            </a:r>
            <a:br>
              <a:rPr lang="de-DE" dirty="0" smtClean="0">
                <a:solidFill>
                  <a:schemeClr val="tx1"/>
                </a:solidFill>
                <a:cs typeface="Times New Roman" pitchFamily="18" charset="0"/>
              </a:rPr>
            </a:br>
            <a:r>
              <a:rPr lang="de-DE" sz="2600" dirty="0">
                <a:solidFill>
                  <a:schemeClr val="accent2"/>
                </a:solidFill>
                <a:cs typeface="Times New Roman" pitchFamily="18" charset="0"/>
              </a:rPr>
              <a:t>ERFASSEN DER BEZIEHUNGEN zu</a:t>
            </a:r>
            <a:r>
              <a:rPr lang="de-DE" sz="2600" dirty="0">
                <a:solidFill>
                  <a:schemeClr val="tx1"/>
                </a:solidFill>
                <a:cs typeface="Times New Roman" pitchFamily="18" charset="0"/>
              </a:rPr>
              <a:t> </a:t>
            </a:r>
            <a:br>
              <a:rPr lang="de-DE" sz="2600" dirty="0">
                <a:solidFill>
                  <a:schemeClr val="tx1"/>
                </a:solidFill>
                <a:cs typeface="Times New Roman" pitchFamily="18" charset="0"/>
              </a:rPr>
            </a:br>
            <a:r>
              <a:rPr lang="de-DE" sz="2600" dirty="0">
                <a:solidFill>
                  <a:schemeClr val="tx1"/>
                </a:solidFill>
                <a:cs typeface="Times New Roman" pitchFamily="18" charset="0"/>
              </a:rPr>
              <a:t>PERSONEN, FAMILIEN &amp; KÖRPERSCHAFTEN</a:t>
            </a:r>
            <a:endParaRPr lang="de-DE" sz="2600" dirty="0" smtClean="0">
              <a:solidFill>
                <a:schemeClr val="tx1"/>
              </a:solidFill>
              <a:cs typeface="Times New Roman" pitchFamily="18" charset="0"/>
            </a:endParaRPr>
          </a:p>
        </p:txBody>
      </p:sp>
    </p:spTree>
    <p:extLst>
      <p:ext uri="{BB962C8B-B14F-4D97-AF65-F5344CB8AC3E}">
        <p14:creationId xmlns:p14="http://schemas.microsoft.com/office/powerpoint/2010/main" val="32300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2708920"/>
            <a:ext cx="8640960" cy="3600400"/>
          </a:xfrm>
        </p:spPr>
        <p:txBody>
          <a:bodyPr/>
          <a:lstStyle/>
          <a:p>
            <a:pPr>
              <a:lnSpc>
                <a:spcPts val="1900"/>
              </a:lnSpc>
              <a:spcBef>
                <a:spcPts val="600"/>
              </a:spcBef>
              <a:spcAft>
                <a:spcPts val="600"/>
              </a:spcAft>
            </a:pPr>
            <a:r>
              <a:rPr lang="de-DE" b="1" dirty="0"/>
              <a:t>KAPITEL 23. </a:t>
            </a:r>
            <a:r>
              <a:rPr lang="de-DE" b="1" dirty="0">
                <a:solidFill>
                  <a:srgbClr val="00B050"/>
                </a:solidFill>
              </a:rPr>
              <a:t>Allgemeine Richtlinien</a:t>
            </a:r>
            <a:r>
              <a:rPr lang="de-DE" b="1" dirty="0"/>
              <a:t> </a:t>
            </a:r>
            <a:r>
              <a:rPr lang="de-DE" b="1" dirty="0">
                <a:solidFill>
                  <a:schemeClr val="bg1">
                    <a:lumMod val="65000"/>
                  </a:schemeClr>
                </a:solidFill>
              </a:rPr>
              <a:t>zum Erfassen des Themas eines Werkes</a:t>
            </a:r>
            <a:r>
              <a:rPr lang="de-DE" b="1" dirty="0"/>
              <a:t> *</a:t>
            </a:r>
          </a:p>
          <a:p>
            <a:endParaRPr lang="de-DE" sz="1400" dirty="0"/>
          </a:p>
          <a:p>
            <a:endParaRPr lang="de-DE" sz="1400" b="1" dirty="0"/>
          </a:p>
          <a:p>
            <a:pPr>
              <a:buNone/>
            </a:pPr>
            <a:r>
              <a:rPr lang="de-DE" sz="1600" b="1" dirty="0"/>
              <a:t>* zurückgestellt</a:t>
            </a:r>
          </a:p>
          <a:p>
            <a:endParaRPr lang="de-DE" dirty="0"/>
          </a:p>
        </p:txBody>
      </p:sp>
      <p:sp>
        <p:nvSpPr>
          <p:cNvPr id="4" name="Fußzeilenplatzhalter 3"/>
          <p:cNvSpPr>
            <a:spLocks noGrp="1"/>
          </p:cNvSpPr>
          <p:nvPr>
            <p:ph type="ftr" sz="quarter" idx="14"/>
          </p:nvPr>
        </p:nvSpPr>
        <p:spPr>
          <a:xfrm>
            <a:off x="467544" y="6376243"/>
            <a:ext cx="7128792"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
        <p:nvSpPr>
          <p:cNvPr id="6" name="Rechteck 5"/>
          <p:cNvSpPr/>
          <p:nvPr/>
        </p:nvSpPr>
        <p:spPr>
          <a:xfrm>
            <a:off x="6516216" y="4989970"/>
            <a:ext cx="2520280" cy="13913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5-10: Beziehungen zwischen den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tangle 2"/>
          <p:cNvSpPr>
            <a:spLocks noGrp="1" noChangeArrowheads="1"/>
          </p:cNvSpPr>
          <p:nvPr>
            <p:ph type="title"/>
          </p:nvPr>
        </p:nvSpPr>
        <p:spPr>
          <a:xfrm>
            <a:off x="251520" y="260648"/>
            <a:ext cx="8532812" cy="1512887"/>
          </a:xfrm>
          <a:noFill/>
        </p:spPr>
        <p:txBody>
          <a:bodyPr/>
          <a:lstStyle/>
          <a:p>
            <a:r>
              <a:rPr lang="de-DE" dirty="0" smtClean="0">
                <a:solidFill>
                  <a:schemeClr val="tx1"/>
                </a:solidFill>
                <a:cs typeface="Times New Roman" pitchFamily="18" charset="0"/>
              </a:rPr>
              <a:t>ABSCHNITT 7:</a:t>
            </a:r>
            <a:br>
              <a:rPr lang="de-DE" dirty="0" smtClean="0">
                <a:solidFill>
                  <a:schemeClr val="tx1"/>
                </a:solidFill>
                <a:cs typeface="Times New Roman" pitchFamily="18" charset="0"/>
              </a:rPr>
            </a:br>
            <a:r>
              <a:rPr lang="de-DE" sz="2600" dirty="0">
                <a:solidFill>
                  <a:schemeClr val="accent2"/>
                </a:solidFill>
                <a:cs typeface="Times New Roman" pitchFamily="18" charset="0"/>
              </a:rPr>
              <a:t>ERFASSEN DER BEZIEHUNGEN zu</a:t>
            </a:r>
            <a:r>
              <a:rPr lang="de-DE" sz="2600" dirty="0">
                <a:solidFill>
                  <a:schemeClr val="tx1"/>
                </a:solidFill>
                <a:cs typeface="Times New Roman" pitchFamily="18" charset="0"/>
              </a:rPr>
              <a:t> </a:t>
            </a:r>
            <a:br>
              <a:rPr lang="de-DE" sz="2600" dirty="0">
                <a:solidFill>
                  <a:schemeClr val="tx1"/>
                </a:solidFill>
                <a:cs typeface="Times New Roman" pitchFamily="18" charset="0"/>
              </a:rPr>
            </a:br>
            <a:r>
              <a:rPr lang="de-DE" sz="2600" dirty="0">
                <a:solidFill>
                  <a:schemeClr val="tx1"/>
                </a:solidFill>
                <a:cs typeface="Times New Roman" pitchFamily="18" charset="0"/>
              </a:rPr>
              <a:t>BEGRIFFE, OBJEKTE, EREIGNISSE &amp; ORTE</a:t>
            </a:r>
          </a:p>
        </p:txBody>
      </p:sp>
    </p:spTree>
    <p:extLst>
      <p:ext uri="{BB962C8B-B14F-4D97-AF65-F5344CB8AC3E}">
        <p14:creationId xmlns:p14="http://schemas.microsoft.com/office/powerpoint/2010/main" val="323030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2132856"/>
            <a:ext cx="8640960" cy="4176464"/>
          </a:xfrm>
        </p:spPr>
        <p:txBody>
          <a:bodyPr/>
          <a:lstStyle/>
          <a:p>
            <a:pPr>
              <a:lnSpc>
                <a:spcPts val="1900"/>
              </a:lnSpc>
              <a:spcBef>
                <a:spcPts val="600"/>
              </a:spcBef>
              <a:spcAft>
                <a:spcPts val="600"/>
              </a:spcAft>
            </a:pPr>
            <a:r>
              <a:rPr lang="de-DE" sz="2200" b="1" dirty="0"/>
              <a:t>KAPITEL 24. </a:t>
            </a:r>
            <a:r>
              <a:rPr lang="de-DE" sz="2200" b="1" dirty="0">
                <a:solidFill>
                  <a:srgbClr val="00B050"/>
                </a:solidFill>
              </a:rPr>
              <a:t>Allgemeine Richtlinien</a:t>
            </a:r>
            <a:r>
              <a:rPr lang="de-DE" sz="2200" b="1" dirty="0"/>
              <a:t> zum Erfassen der Beziehungen zwischen Werken, Expressionen, Manifestationen und Exemplaren</a:t>
            </a:r>
          </a:p>
          <a:p>
            <a:pPr>
              <a:lnSpc>
                <a:spcPts val="1900"/>
              </a:lnSpc>
              <a:spcBef>
                <a:spcPts val="600"/>
              </a:spcBef>
              <a:spcAft>
                <a:spcPts val="600"/>
              </a:spcAft>
            </a:pPr>
            <a:r>
              <a:rPr lang="de-DE" sz="2200" b="1" dirty="0"/>
              <a:t>KAPITEL 25. In Beziehung stehende Werke</a:t>
            </a:r>
          </a:p>
          <a:p>
            <a:pPr>
              <a:lnSpc>
                <a:spcPts val="1900"/>
              </a:lnSpc>
              <a:spcBef>
                <a:spcPts val="600"/>
              </a:spcBef>
              <a:spcAft>
                <a:spcPts val="600"/>
              </a:spcAft>
            </a:pPr>
            <a:r>
              <a:rPr lang="de-DE" sz="2200" b="1" dirty="0"/>
              <a:t>KAPITEL 26. In Beziehung stehende Expressionen</a:t>
            </a:r>
          </a:p>
          <a:p>
            <a:pPr>
              <a:lnSpc>
                <a:spcPts val="1900"/>
              </a:lnSpc>
              <a:spcBef>
                <a:spcPts val="600"/>
              </a:spcBef>
              <a:spcAft>
                <a:spcPts val="600"/>
              </a:spcAft>
            </a:pPr>
            <a:r>
              <a:rPr lang="de-DE" sz="2200" b="1" dirty="0"/>
              <a:t>KAPITEL 27. In Beziehung stehende Manifestationen</a:t>
            </a:r>
          </a:p>
          <a:p>
            <a:pPr>
              <a:lnSpc>
                <a:spcPts val="1900"/>
              </a:lnSpc>
              <a:spcBef>
                <a:spcPts val="600"/>
              </a:spcBef>
              <a:spcAft>
                <a:spcPts val="600"/>
              </a:spcAft>
            </a:pPr>
            <a:r>
              <a:rPr lang="de-DE" sz="2200" b="1" dirty="0"/>
              <a:t>KAPITEL 28. In Beziehung stehende </a:t>
            </a:r>
            <a:br>
              <a:rPr lang="de-DE" sz="2200" b="1" dirty="0"/>
            </a:br>
            <a:r>
              <a:rPr lang="de-DE" sz="2200" b="1" dirty="0"/>
              <a:t>Exemplare</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
        <p:nvSpPr>
          <p:cNvPr id="6" name="Fußzeilenplatzhalter 3"/>
          <p:cNvSpPr>
            <a:spLocks noGrp="1"/>
          </p:cNvSpPr>
          <p:nvPr>
            <p:ph type="ftr" sz="quarter" idx="14"/>
          </p:nvPr>
        </p:nvSpPr>
        <p:spPr>
          <a:xfrm>
            <a:off x="467544" y="6376243"/>
            <a:ext cx="7416824" cy="365125"/>
          </a:xfrm>
        </p:spPr>
        <p:txBody>
          <a:bodyPr/>
          <a:lstStyle/>
          <a:p>
            <a:r>
              <a:rPr lang="de-DE" smtClean="0"/>
              <a:t>AG RDA Schulungsunterlagen – Modul 1: Einführung und Grundlagen | Stand: 23.04.2015 | CC BY-NC-SA</a:t>
            </a:r>
            <a:endParaRPr lang="de-DE" dirty="0"/>
          </a:p>
        </p:txBody>
      </p:sp>
      <p:sp>
        <p:nvSpPr>
          <p:cNvPr id="7" name="Rechteck 6"/>
          <p:cNvSpPr/>
          <p:nvPr/>
        </p:nvSpPr>
        <p:spPr>
          <a:xfrm>
            <a:off x="6516216" y="4989970"/>
            <a:ext cx="2520280" cy="13913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5-10: Beziehungen zwischen den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tangle 2"/>
          <p:cNvSpPr>
            <a:spLocks noGrp="1" noChangeArrowheads="1"/>
          </p:cNvSpPr>
          <p:nvPr>
            <p:ph type="title"/>
          </p:nvPr>
        </p:nvSpPr>
        <p:spPr>
          <a:xfrm>
            <a:off x="251520" y="332656"/>
            <a:ext cx="8532812" cy="1656184"/>
          </a:xfrm>
          <a:noFill/>
        </p:spPr>
        <p:txBody>
          <a:bodyPr/>
          <a:lstStyle/>
          <a:p>
            <a:r>
              <a:rPr lang="de-DE" dirty="0" smtClean="0">
                <a:solidFill>
                  <a:schemeClr val="tx1"/>
                </a:solidFill>
                <a:cs typeface="Times New Roman" pitchFamily="18" charset="0"/>
              </a:rPr>
              <a:t>ABSCHNITT </a:t>
            </a:r>
            <a:r>
              <a:rPr lang="de-DE" dirty="0">
                <a:solidFill>
                  <a:schemeClr val="tx1"/>
                </a:solidFill>
                <a:cs typeface="Times New Roman" pitchFamily="18" charset="0"/>
              </a:rPr>
              <a:t>8</a:t>
            </a:r>
            <a:r>
              <a:rPr lang="de-DE" dirty="0" smtClean="0">
                <a:solidFill>
                  <a:schemeClr val="tx1"/>
                </a:solidFill>
                <a:cs typeface="Times New Roman" pitchFamily="18" charset="0"/>
              </a:rPr>
              <a:t>:</a:t>
            </a:r>
            <a:br>
              <a:rPr lang="de-DE" dirty="0" smtClean="0">
                <a:solidFill>
                  <a:schemeClr val="tx1"/>
                </a:solidFill>
                <a:cs typeface="Times New Roman" pitchFamily="18" charset="0"/>
              </a:rPr>
            </a:br>
            <a:r>
              <a:rPr lang="de-DE" sz="2600" dirty="0">
                <a:solidFill>
                  <a:schemeClr val="accent2"/>
                </a:solidFill>
                <a:cs typeface="Times New Roman" pitchFamily="18" charset="0"/>
              </a:rPr>
              <a:t>ERFASSEN DER BEZIEHUNGEN </a:t>
            </a:r>
            <a:r>
              <a:rPr lang="de-DE" sz="2600" dirty="0" smtClean="0">
                <a:solidFill>
                  <a:schemeClr val="accent2"/>
                </a:solidFill>
                <a:cs typeface="Times New Roman" pitchFamily="18" charset="0"/>
              </a:rPr>
              <a:t>zwischen</a:t>
            </a:r>
            <a:r>
              <a:rPr lang="de-DE" sz="2600" dirty="0" smtClean="0">
                <a:solidFill>
                  <a:schemeClr val="tx1"/>
                </a:solidFill>
                <a:cs typeface="Times New Roman" pitchFamily="18" charset="0"/>
              </a:rPr>
              <a:t> </a:t>
            </a:r>
            <a:r>
              <a:rPr lang="de-DE" sz="2600" dirty="0">
                <a:solidFill>
                  <a:schemeClr val="tx1"/>
                </a:solidFill>
                <a:cs typeface="Times New Roman" pitchFamily="18" charset="0"/>
              </a:rPr>
              <a:t/>
            </a:r>
            <a:br>
              <a:rPr lang="de-DE" sz="2600" dirty="0">
                <a:solidFill>
                  <a:schemeClr val="tx1"/>
                </a:solidFill>
                <a:cs typeface="Times New Roman" pitchFamily="18" charset="0"/>
              </a:rPr>
            </a:br>
            <a:r>
              <a:rPr lang="de-DE" sz="2600" dirty="0">
                <a:solidFill>
                  <a:schemeClr val="tx1"/>
                </a:solidFill>
                <a:cs typeface="Times New Roman" pitchFamily="18" charset="0"/>
              </a:rPr>
              <a:t>WERKEN, EXPRESSIONEN, MANIFESTATIONEN &amp; EXEMPLAREN</a:t>
            </a:r>
          </a:p>
        </p:txBody>
      </p:sp>
    </p:spTree>
    <p:extLst>
      <p:ext uri="{BB962C8B-B14F-4D97-AF65-F5344CB8AC3E}">
        <p14:creationId xmlns:p14="http://schemas.microsoft.com/office/powerpoint/2010/main" val="232949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2564904"/>
            <a:ext cx="8640960" cy="3744416"/>
          </a:xfrm>
        </p:spPr>
        <p:txBody>
          <a:bodyPr/>
          <a:lstStyle/>
          <a:p>
            <a:pPr>
              <a:lnSpc>
                <a:spcPts val="1900"/>
              </a:lnSpc>
              <a:spcBef>
                <a:spcPts val="600"/>
              </a:spcBef>
              <a:spcAft>
                <a:spcPts val="600"/>
              </a:spcAft>
            </a:pPr>
            <a:r>
              <a:rPr lang="de-DE" b="1" dirty="0"/>
              <a:t>KAPITEL 29. </a:t>
            </a:r>
            <a:r>
              <a:rPr lang="de-DE" b="1" dirty="0">
                <a:solidFill>
                  <a:srgbClr val="00B050"/>
                </a:solidFill>
              </a:rPr>
              <a:t>Allgemeine Richtlinien</a:t>
            </a:r>
            <a:r>
              <a:rPr lang="de-DE" b="1" dirty="0"/>
              <a:t> zum Erfassen der Beziehungen zwischen Personen, Familien und Körperschaften</a:t>
            </a:r>
          </a:p>
          <a:p>
            <a:pPr>
              <a:lnSpc>
                <a:spcPts val="1900"/>
              </a:lnSpc>
              <a:spcBef>
                <a:spcPts val="600"/>
              </a:spcBef>
              <a:spcAft>
                <a:spcPts val="600"/>
              </a:spcAft>
            </a:pPr>
            <a:r>
              <a:rPr lang="de-DE" b="1" dirty="0"/>
              <a:t>KAPITEL 30. In Beziehung stehende Personen</a:t>
            </a:r>
          </a:p>
          <a:p>
            <a:pPr>
              <a:lnSpc>
                <a:spcPts val="1900"/>
              </a:lnSpc>
              <a:spcBef>
                <a:spcPts val="600"/>
              </a:spcBef>
              <a:spcAft>
                <a:spcPts val="600"/>
              </a:spcAft>
            </a:pPr>
            <a:r>
              <a:rPr lang="de-DE" b="1" dirty="0"/>
              <a:t>KAPITEL 31. In Beziehung stehende Familien</a:t>
            </a:r>
          </a:p>
          <a:p>
            <a:pPr>
              <a:lnSpc>
                <a:spcPts val="1900"/>
              </a:lnSpc>
              <a:spcBef>
                <a:spcPts val="600"/>
              </a:spcBef>
              <a:spcAft>
                <a:spcPts val="600"/>
              </a:spcAft>
            </a:pPr>
            <a:r>
              <a:rPr lang="de-DE" b="1" dirty="0"/>
              <a:t>KAPITEL 32. In Beziehung stehende Körperschaften</a:t>
            </a:r>
          </a:p>
          <a:p>
            <a:endParaRPr lang="de-DE" dirty="0"/>
          </a:p>
        </p:txBody>
      </p:sp>
      <p:sp>
        <p:nvSpPr>
          <p:cNvPr id="4" name="Fußzeilenplatzhalter 3"/>
          <p:cNvSpPr>
            <a:spLocks noGrp="1"/>
          </p:cNvSpPr>
          <p:nvPr>
            <p:ph type="ftr" sz="quarter" idx="14"/>
          </p:nvPr>
        </p:nvSpPr>
        <p:spPr>
          <a:xfrm>
            <a:off x="467544" y="6376243"/>
            <a:ext cx="7344816"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
        <p:nvSpPr>
          <p:cNvPr id="6" name="Rechteck 5"/>
          <p:cNvSpPr/>
          <p:nvPr/>
        </p:nvSpPr>
        <p:spPr>
          <a:xfrm>
            <a:off x="6516216" y="4989970"/>
            <a:ext cx="2520280" cy="13913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5-10: Beziehungen zwischen den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2"/>
          <p:cNvSpPr txBox="1">
            <a:spLocks noChangeArrowheads="1"/>
          </p:cNvSpPr>
          <p:nvPr/>
        </p:nvSpPr>
        <p:spPr>
          <a:xfrm>
            <a:off x="251520" y="188640"/>
            <a:ext cx="8532812" cy="1656184"/>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solidFill>
                  <a:schemeClr val="tx1"/>
                </a:solidFill>
                <a:cs typeface="Times New Roman" pitchFamily="18" charset="0"/>
              </a:rPr>
              <a:t>ABSCHNITT 9:</a:t>
            </a:r>
            <a:br>
              <a:rPr lang="de-DE" dirty="0" smtClean="0">
                <a:solidFill>
                  <a:schemeClr val="tx1"/>
                </a:solidFill>
                <a:cs typeface="Times New Roman" pitchFamily="18" charset="0"/>
              </a:rPr>
            </a:br>
            <a:r>
              <a:rPr lang="de-DE" sz="2600" dirty="0" smtClean="0">
                <a:solidFill>
                  <a:schemeClr val="accent2"/>
                </a:solidFill>
                <a:cs typeface="Times New Roman" pitchFamily="18" charset="0"/>
              </a:rPr>
              <a:t>ERFASSEN DER BEZIEHUNGEN zwischen</a:t>
            </a:r>
            <a:r>
              <a:rPr lang="de-DE" sz="2600" dirty="0" smtClean="0">
                <a:solidFill>
                  <a:schemeClr val="tx1"/>
                </a:solidFill>
                <a:cs typeface="Times New Roman" pitchFamily="18" charset="0"/>
              </a:rPr>
              <a:t> </a:t>
            </a:r>
            <a:br>
              <a:rPr lang="de-DE" sz="2600" dirty="0" smtClean="0">
                <a:solidFill>
                  <a:schemeClr val="tx1"/>
                </a:solidFill>
                <a:cs typeface="Times New Roman" pitchFamily="18" charset="0"/>
              </a:rPr>
            </a:br>
            <a:r>
              <a:rPr lang="de-DE" sz="2600" dirty="0">
                <a:solidFill>
                  <a:schemeClr val="tx1"/>
                </a:solidFill>
                <a:cs typeface="Times New Roman" pitchFamily="18" charset="0"/>
              </a:rPr>
              <a:t>PERSONEN, FAMILIEN &amp; KÖRPERSCHAFTEN</a:t>
            </a:r>
          </a:p>
        </p:txBody>
      </p:sp>
    </p:spTree>
    <p:extLst>
      <p:ext uri="{BB962C8B-B14F-4D97-AF65-F5344CB8AC3E}">
        <p14:creationId xmlns:p14="http://schemas.microsoft.com/office/powerpoint/2010/main" val="3229280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2060848"/>
            <a:ext cx="8640960" cy="4248472"/>
          </a:xfrm>
        </p:spPr>
        <p:txBody>
          <a:bodyPr/>
          <a:lstStyle/>
          <a:p>
            <a:pPr>
              <a:lnSpc>
                <a:spcPts val="1900"/>
              </a:lnSpc>
              <a:spcBef>
                <a:spcPts val="600"/>
              </a:spcBef>
              <a:spcAft>
                <a:spcPts val="600"/>
              </a:spcAft>
            </a:pPr>
            <a:r>
              <a:rPr lang="de-DE" b="1" dirty="0"/>
              <a:t>KAPITEL 33. </a:t>
            </a:r>
            <a:r>
              <a:rPr lang="de-DE" b="1" dirty="0">
                <a:solidFill>
                  <a:srgbClr val="00B050"/>
                </a:solidFill>
              </a:rPr>
              <a:t>Allgemeine Richtlinien</a:t>
            </a:r>
            <a:r>
              <a:rPr lang="de-DE" b="1" dirty="0"/>
              <a:t> </a:t>
            </a:r>
            <a:r>
              <a:rPr lang="de-DE" b="1" dirty="0">
                <a:solidFill>
                  <a:schemeClr val="bg1">
                    <a:lumMod val="65000"/>
                  </a:schemeClr>
                </a:solidFill>
              </a:rPr>
              <a:t>zum Erfassen der Beziehungen zwischen Begriffen, Gegenständen, Ereignissen und Orten</a:t>
            </a:r>
            <a:r>
              <a:rPr lang="de-DE" b="1" dirty="0"/>
              <a:t>*</a:t>
            </a:r>
          </a:p>
          <a:p>
            <a:pPr>
              <a:lnSpc>
                <a:spcPts val="1900"/>
              </a:lnSpc>
              <a:spcBef>
                <a:spcPts val="600"/>
              </a:spcBef>
              <a:spcAft>
                <a:spcPts val="600"/>
              </a:spcAft>
            </a:pPr>
            <a:r>
              <a:rPr lang="de-DE" b="1" dirty="0"/>
              <a:t>KAPITEL 34. </a:t>
            </a:r>
            <a:r>
              <a:rPr lang="de-DE" b="1" dirty="0">
                <a:solidFill>
                  <a:schemeClr val="bg1">
                    <a:lumMod val="65000"/>
                  </a:schemeClr>
                </a:solidFill>
              </a:rPr>
              <a:t>In Beziehung stehende Begriffe</a:t>
            </a:r>
            <a:r>
              <a:rPr lang="de-DE" b="1" dirty="0"/>
              <a:t>*</a:t>
            </a:r>
          </a:p>
          <a:p>
            <a:pPr>
              <a:lnSpc>
                <a:spcPts val="1900"/>
              </a:lnSpc>
              <a:spcBef>
                <a:spcPts val="600"/>
              </a:spcBef>
              <a:spcAft>
                <a:spcPts val="600"/>
              </a:spcAft>
            </a:pPr>
            <a:r>
              <a:rPr lang="de-DE" b="1" dirty="0"/>
              <a:t>KAPITEL 35. </a:t>
            </a:r>
            <a:r>
              <a:rPr lang="de-DE" b="1" dirty="0">
                <a:solidFill>
                  <a:schemeClr val="bg1">
                    <a:lumMod val="65000"/>
                  </a:schemeClr>
                </a:solidFill>
              </a:rPr>
              <a:t>In Beziehung stehende Gegenstände</a:t>
            </a:r>
            <a:r>
              <a:rPr lang="de-DE" b="1" dirty="0"/>
              <a:t>*</a:t>
            </a:r>
          </a:p>
          <a:p>
            <a:pPr>
              <a:lnSpc>
                <a:spcPts val="1900"/>
              </a:lnSpc>
              <a:spcBef>
                <a:spcPts val="600"/>
              </a:spcBef>
              <a:spcAft>
                <a:spcPts val="600"/>
              </a:spcAft>
            </a:pPr>
            <a:r>
              <a:rPr lang="de-DE" b="1" dirty="0"/>
              <a:t>KAPITEL 36. </a:t>
            </a:r>
            <a:r>
              <a:rPr lang="de-DE" b="1" dirty="0">
                <a:solidFill>
                  <a:schemeClr val="bg1">
                    <a:lumMod val="65000"/>
                  </a:schemeClr>
                </a:solidFill>
              </a:rPr>
              <a:t>In Beziehung stehende Ereignisse</a:t>
            </a:r>
            <a:r>
              <a:rPr lang="de-DE" b="1" dirty="0"/>
              <a:t>*</a:t>
            </a:r>
          </a:p>
          <a:p>
            <a:pPr>
              <a:lnSpc>
                <a:spcPts val="1900"/>
              </a:lnSpc>
              <a:spcBef>
                <a:spcPts val="600"/>
              </a:spcBef>
              <a:spcAft>
                <a:spcPts val="600"/>
              </a:spcAft>
            </a:pPr>
            <a:r>
              <a:rPr lang="de-DE" b="1" dirty="0"/>
              <a:t>KAPITEL 37. </a:t>
            </a:r>
            <a:r>
              <a:rPr lang="de-DE" b="1" dirty="0">
                <a:solidFill>
                  <a:schemeClr val="bg1">
                    <a:lumMod val="65000"/>
                  </a:schemeClr>
                </a:solidFill>
              </a:rPr>
              <a:t>In Beziehung stehende Orte</a:t>
            </a:r>
            <a:r>
              <a:rPr lang="de-DE" b="1" dirty="0"/>
              <a:t>*</a:t>
            </a:r>
          </a:p>
          <a:p>
            <a:endParaRPr lang="de-DE" sz="1400" b="1" dirty="0"/>
          </a:p>
          <a:p>
            <a:pPr>
              <a:buNone/>
            </a:pPr>
            <a:r>
              <a:rPr lang="de-DE" sz="1600" b="1" dirty="0"/>
              <a:t>* zurückgestellt</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sp>
        <p:nvSpPr>
          <p:cNvPr id="6" name="Fußzeilenplatzhalter 3"/>
          <p:cNvSpPr>
            <a:spLocks noGrp="1"/>
          </p:cNvSpPr>
          <p:nvPr>
            <p:ph type="ftr" sz="quarter" idx="14"/>
          </p:nvPr>
        </p:nvSpPr>
        <p:spPr>
          <a:xfrm>
            <a:off x="467544" y="6376243"/>
            <a:ext cx="7344816" cy="365125"/>
          </a:xfrm>
        </p:spPr>
        <p:txBody>
          <a:bodyPr/>
          <a:lstStyle/>
          <a:p>
            <a:r>
              <a:rPr lang="de-DE" smtClean="0"/>
              <a:t>AG RDA Schulungsunterlagen – Modul 1: Einführung und Grundlagen | Stand: 23.04.2015 | CC BY-NC-SA</a:t>
            </a:r>
            <a:endParaRPr lang="de-DE" dirty="0"/>
          </a:p>
        </p:txBody>
      </p:sp>
      <p:sp>
        <p:nvSpPr>
          <p:cNvPr id="7" name="Rechteck 6"/>
          <p:cNvSpPr/>
          <p:nvPr/>
        </p:nvSpPr>
        <p:spPr>
          <a:xfrm>
            <a:off x="6516216" y="4989970"/>
            <a:ext cx="2520280" cy="13913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5-10: Beziehungen zwischen den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tangle 2"/>
          <p:cNvSpPr txBox="1">
            <a:spLocks noChangeArrowheads="1"/>
          </p:cNvSpPr>
          <p:nvPr/>
        </p:nvSpPr>
        <p:spPr>
          <a:xfrm>
            <a:off x="251520" y="188640"/>
            <a:ext cx="8532812" cy="1872208"/>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solidFill>
                  <a:schemeClr val="tx1"/>
                </a:solidFill>
                <a:cs typeface="Times New Roman" pitchFamily="18" charset="0"/>
              </a:rPr>
              <a:t>ABSCHNITT 10:</a:t>
            </a:r>
            <a:br>
              <a:rPr lang="de-DE" dirty="0" smtClean="0">
                <a:solidFill>
                  <a:schemeClr val="tx1"/>
                </a:solidFill>
                <a:cs typeface="Times New Roman" pitchFamily="18" charset="0"/>
              </a:rPr>
            </a:br>
            <a:r>
              <a:rPr lang="de-DE" sz="2600" dirty="0" smtClean="0">
                <a:solidFill>
                  <a:schemeClr val="accent2"/>
                </a:solidFill>
                <a:cs typeface="Times New Roman" pitchFamily="18" charset="0"/>
              </a:rPr>
              <a:t>ERFASSEN DER BEZIEHUNGEN zwischen</a:t>
            </a:r>
            <a:r>
              <a:rPr lang="de-DE" sz="2600" dirty="0" smtClean="0">
                <a:solidFill>
                  <a:schemeClr val="tx1"/>
                </a:solidFill>
                <a:cs typeface="Times New Roman" pitchFamily="18" charset="0"/>
              </a:rPr>
              <a:t> </a:t>
            </a:r>
            <a:br>
              <a:rPr lang="de-DE" sz="2600" dirty="0" smtClean="0">
                <a:solidFill>
                  <a:schemeClr val="tx1"/>
                </a:solidFill>
                <a:cs typeface="Times New Roman" pitchFamily="18" charset="0"/>
              </a:rPr>
            </a:br>
            <a:r>
              <a:rPr lang="de-DE" sz="2600" dirty="0">
                <a:solidFill>
                  <a:schemeClr val="tx1"/>
                </a:solidFill>
                <a:cs typeface="Times New Roman" pitchFamily="18" charset="0"/>
              </a:rPr>
              <a:t>BEGRIFFEN, GEGENSTÄNDEN, EREIGNISSEN &amp; ORTEN</a:t>
            </a:r>
          </a:p>
        </p:txBody>
      </p:sp>
    </p:spTree>
    <p:extLst>
      <p:ext uri="{BB962C8B-B14F-4D97-AF65-F5344CB8AC3E}">
        <p14:creationId xmlns:p14="http://schemas.microsoft.com/office/powerpoint/2010/main" val="1185497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Anhänge</a:t>
            </a:r>
            <a:endParaRPr lang="de-DE" dirty="0"/>
          </a:p>
        </p:txBody>
      </p:sp>
      <p:sp>
        <p:nvSpPr>
          <p:cNvPr id="4" name="Fußzeilenplatzhalter 3"/>
          <p:cNvSpPr>
            <a:spLocks noGrp="1"/>
          </p:cNvSpPr>
          <p:nvPr>
            <p:ph type="ftr" sz="quarter" idx="14"/>
          </p:nvPr>
        </p:nvSpPr>
        <p:spPr>
          <a:xfrm>
            <a:off x="467544" y="6376243"/>
            <a:ext cx="7056784"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sp>
        <p:nvSpPr>
          <p:cNvPr id="6" name="Abgerundetes Rechteck 5"/>
          <p:cNvSpPr/>
          <p:nvPr/>
        </p:nvSpPr>
        <p:spPr>
          <a:xfrm>
            <a:off x="6804248" y="5637976"/>
            <a:ext cx="2113384" cy="65868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Anhänge A-L</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7" name="Diagramm 6"/>
          <p:cNvGraphicFramePr/>
          <p:nvPr>
            <p:extLst>
              <p:ext uri="{D42A27DB-BD31-4B8C-83A1-F6EECF244321}">
                <p14:modId xmlns:p14="http://schemas.microsoft.com/office/powerpoint/2010/main" val="4097732953"/>
              </p:ext>
            </p:extLst>
          </p:nvPr>
        </p:nvGraphicFramePr>
        <p:xfrm>
          <a:off x="395536" y="476672"/>
          <a:ext cx="7848872" cy="5327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6629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Einführung und Grundlagen</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1</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a:t>
            </a:r>
            <a:endParaRPr lang="de-DE" dirty="0"/>
          </a:p>
        </p:txBody>
      </p:sp>
      <p:sp>
        <p:nvSpPr>
          <p:cNvPr id="3" name="Textplatzhalter 2"/>
          <p:cNvSpPr>
            <a:spLocks noGrp="1"/>
          </p:cNvSpPr>
          <p:nvPr>
            <p:ph type="body" sz="quarter" idx="13"/>
          </p:nvPr>
        </p:nvSpPr>
        <p:spPr/>
        <p:txBody>
          <a:bodyPr/>
          <a:lstStyle/>
          <a:p>
            <a:pPr>
              <a:spcBef>
                <a:spcPts val="300"/>
              </a:spcBef>
            </a:pPr>
            <a:r>
              <a:rPr lang="de-DE" dirty="0"/>
              <a:t>Lesen Sie im Kapitel 0, auch wenn Ihnen einzelne Begriffe noch fremd sind.</a:t>
            </a:r>
          </a:p>
          <a:p>
            <a:pPr>
              <a:spcBef>
                <a:spcPts val="300"/>
              </a:spcBef>
            </a:pPr>
            <a:r>
              <a:rPr lang="de-DE" dirty="0"/>
              <a:t>Wählen Sie sich ein Thema aus Ihrem Arbeitsalltag aus und versuchen Sie dieses im </a:t>
            </a:r>
            <a:r>
              <a:rPr lang="de-DE" dirty="0" smtClean="0"/>
              <a:t>RDA Toolkit </a:t>
            </a:r>
            <a:r>
              <a:rPr lang="de-DE" dirty="0"/>
              <a:t>wiederzufinden. </a:t>
            </a:r>
          </a:p>
          <a:p>
            <a:pPr>
              <a:spcBef>
                <a:spcPts val="300"/>
              </a:spcBef>
            </a:pPr>
            <a:r>
              <a:rPr lang="de-DE" dirty="0"/>
              <a:t>Blättern Sie in den Kapiteln der RDA und versuchen Sie die Reihenfolge von allgemeinen Regeln und immer spezielleren Anweisungen nachzuvollziehen.</a:t>
            </a:r>
          </a:p>
          <a:p>
            <a:pPr>
              <a:spcBef>
                <a:spcPts val="300"/>
              </a:spcBef>
            </a:pPr>
            <a:r>
              <a:rPr lang="de-DE" dirty="0"/>
              <a:t>Versuchen Sie auch schwierige Sachverhalte zu finden und halten Sie Probleme bei der Suche fest.</a:t>
            </a:r>
          </a:p>
          <a:p>
            <a:pPr marL="0" indent="0">
              <a:spcBef>
                <a:spcPts val="300"/>
              </a:spcBef>
              <a:buNone/>
            </a:pPr>
            <a:endParaRPr lang="de-DE" dirty="0"/>
          </a:p>
          <a:p>
            <a:pPr marL="0" indent="0">
              <a:spcBef>
                <a:spcPts val="300"/>
              </a:spcBef>
              <a:buNone/>
            </a:pPr>
            <a:r>
              <a:rPr lang="de-DE" dirty="0"/>
              <a:t>Tipp: Vielleicht hilft es Ihnen, wenn Sie das Schema von Folie 7</a:t>
            </a:r>
            <a:r>
              <a:rPr lang="de-DE" dirty="0" smtClean="0"/>
              <a:t> </a:t>
            </a:r>
            <a:r>
              <a:rPr lang="de-DE" dirty="0"/>
              <a:t>als Orientierungshilfe dazu nehmen. </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sp>
        <p:nvSpPr>
          <p:cNvPr id="6" name="Fußzeilenplatzhalter 3"/>
          <p:cNvSpPr>
            <a:spLocks noGrp="1"/>
          </p:cNvSpPr>
          <p:nvPr>
            <p:ph type="ftr" sz="quarter" idx="14"/>
          </p:nvPr>
        </p:nvSpPr>
        <p:spPr>
          <a:xfrm>
            <a:off x="467544" y="6376243"/>
            <a:ext cx="7056784"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423321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wurde bisher behandelt</a:t>
            </a:r>
            <a:r>
              <a:rPr lang="de-DE" dirty="0" smtClean="0"/>
              <a:t>?</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sp>
        <p:nvSpPr>
          <p:cNvPr id="6" name="Fußzeilenplatzhalter 3"/>
          <p:cNvSpPr>
            <a:spLocks noGrp="1"/>
          </p:cNvSpPr>
          <p:nvPr>
            <p:ph type="ftr" sz="quarter" idx="14"/>
          </p:nvPr>
        </p:nvSpPr>
        <p:spPr>
          <a:xfrm>
            <a:off x="467544" y="6376243"/>
            <a:ext cx="7056784" cy="365125"/>
          </a:xfrm>
        </p:spPr>
        <p:txBody>
          <a:bodyPr/>
          <a:lstStyle/>
          <a:p>
            <a:r>
              <a:rPr lang="de-DE" smtClean="0"/>
              <a:t>AG RDA Schulungsunterlagen – Modul 1: Einführung und Grundlagen | Stand: 23.04.2015 | CC BY-NC-SA</a:t>
            </a:r>
            <a:endParaRPr lang="de-DE" dirty="0"/>
          </a:p>
        </p:txBody>
      </p:sp>
      <p:sp>
        <p:nvSpPr>
          <p:cNvPr id="7" name="Ellipse 6"/>
          <p:cNvSpPr/>
          <p:nvPr/>
        </p:nvSpPr>
        <p:spPr>
          <a:xfrm>
            <a:off x="2591780" y="1699598"/>
            <a:ext cx="3960440" cy="2952329"/>
          </a:xfrm>
          <a:prstGeom prst="ellipse">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sz="6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a:t>
            </a:r>
            <a:endParaRPr lang="de-DE" sz="6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Ellipse 7"/>
          <p:cNvSpPr/>
          <p:nvPr/>
        </p:nvSpPr>
        <p:spPr>
          <a:xfrm>
            <a:off x="1153731" y="3086148"/>
            <a:ext cx="2484482" cy="12512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Aufbau und Struktur </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1088035" y="1170495"/>
            <a:ext cx="1368152"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Entität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1603884" y="204639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Beziehung</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hteck 10"/>
          <p:cNvSpPr/>
          <p:nvPr/>
        </p:nvSpPr>
        <p:spPr>
          <a:xfrm>
            <a:off x="2339752" y="146616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Attribut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hteck 11"/>
          <p:cNvSpPr/>
          <p:nvPr/>
        </p:nvSpPr>
        <p:spPr>
          <a:xfrm>
            <a:off x="1781264" y="4557960"/>
            <a:ext cx="2160240" cy="110328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Entstehung und Organisation</a:t>
            </a:r>
          </a:p>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 Toolkit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hteck 12"/>
          <p:cNvSpPr/>
          <p:nvPr/>
        </p:nvSpPr>
        <p:spPr>
          <a:xfrm>
            <a:off x="260327" y="1699598"/>
            <a:ext cx="1352364" cy="10957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FRBR</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9210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pPr/>
              <a:t>22</a:t>
            </a:fld>
            <a:endParaRPr lang="de-DE"/>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5103" t="36077" r="36267" b="40757"/>
          <a:stretch/>
        </p:blipFill>
        <p:spPr bwMode="auto">
          <a:xfrm>
            <a:off x="1186723" y="836712"/>
            <a:ext cx="5916957" cy="2992338"/>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8" name="Textfeld 7"/>
          <p:cNvSpPr txBox="1"/>
          <p:nvPr/>
        </p:nvSpPr>
        <p:spPr>
          <a:xfrm>
            <a:off x="539552" y="4365104"/>
            <a:ext cx="8064896" cy="1754326"/>
          </a:xfrm>
          <a:prstGeom prst="rect">
            <a:avLst/>
          </a:prstGeom>
          <a:noFill/>
        </p:spPr>
        <p:txBody>
          <a:bodyPr wrap="square" rtlCol="0">
            <a:spAutoFit/>
          </a:bodyPr>
          <a:lstStyle/>
          <a:p>
            <a:r>
              <a:rPr lang="de-DE" dirty="0" smtClean="0">
                <a:latin typeface="Verdana" pitchFamily="34" charset="0"/>
              </a:rPr>
              <a:t>RDA-Info-Wiki: </a:t>
            </a:r>
            <a:r>
              <a:rPr lang="de-DE" dirty="0">
                <a:latin typeface="Verdana" pitchFamily="34" charset="0"/>
                <a:hlinkClick r:id="rId4"/>
              </a:rPr>
              <a:t>https://wiki.dnb.de/display/RDAINFO/RDA-Info</a:t>
            </a:r>
            <a:endParaRPr lang="de-DE" dirty="0" smtClean="0">
              <a:latin typeface="Verdana" pitchFamily="34" charset="0"/>
            </a:endParaRPr>
          </a:p>
          <a:p>
            <a:endParaRPr lang="de-DE" dirty="0" smtClean="0">
              <a:latin typeface="Verdana" pitchFamily="34" charset="0"/>
            </a:endParaRPr>
          </a:p>
          <a:p>
            <a:r>
              <a:rPr lang="de-DE" dirty="0" smtClean="0">
                <a:latin typeface="Verdana" pitchFamily="34" charset="0"/>
              </a:rPr>
              <a:t>Mail-Adresse: </a:t>
            </a:r>
            <a:r>
              <a:rPr lang="de-DE" dirty="0">
                <a:latin typeface="Verdana" pitchFamily="34" charset="0"/>
                <a:hlinkClick r:id="rId5"/>
              </a:rPr>
              <a:t>rda-info@dnb.de</a:t>
            </a:r>
            <a:endParaRPr lang="de-DE" dirty="0">
              <a:latin typeface="Verdana" pitchFamily="34" charset="0"/>
            </a:endParaRPr>
          </a:p>
          <a:p>
            <a:endParaRPr lang="de-DE" dirty="0">
              <a:latin typeface="Verdana" pitchFamily="34" charset="0"/>
            </a:endParaRPr>
          </a:p>
          <a:p>
            <a:r>
              <a:rPr lang="de-DE" dirty="0" smtClean="0">
                <a:latin typeface="Verdana" pitchFamily="34" charset="0"/>
              </a:rPr>
              <a:t>RDA-Informations- und Diskussionsliste </a:t>
            </a:r>
            <a:r>
              <a:rPr lang="de-DE" dirty="0">
                <a:latin typeface="Verdana" pitchFamily="34" charset="0"/>
                <a:hlinkClick r:id="rId6"/>
              </a:rPr>
              <a:t>rda-info-liste@lists.dnb.de</a:t>
            </a:r>
            <a:endParaRPr lang="de-DE" dirty="0">
              <a:latin typeface="Verdana" pitchFamily="34" charset="0"/>
            </a:endParaRPr>
          </a:p>
          <a:p>
            <a:endParaRPr lang="de-DE" dirty="0">
              <a:latin typeface="Verdana" pitchFamily="34" charset="0"/>
            </a:endParaRPr>
          </a:p>
        </p:txBody>
      </p:sp>
      <p:sp>
        <p:nvSpPr>
          <p:cNvPr id="2" name="Fußzeilenplatzhalter 1"/>
          <p:cNvSpPr>
            <a:spLocks noGrp="1"/>
          </p:cNvSpPr>
          <p:nvPr>
            <p:ph type="ftr" sz="quarter" idx="14"/>
          </p:nvPr>
        </p:nvSpPr>
        <p:spPr>
          <a:xfrm>
            <a:off x="467544" y="6376243"/>
            <a:ext cx="7272808" cy="365125"/>
          </a:xfrm>
        </p:spPr>
        <p:txBody>
          <a:bodyPr/>
          <a:lstStyle/>
          <a:p>
            <a:r>
              <a:rPr lang="de-DE" dirty="0"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526404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7740352" y="6376243"/>
            <a:ext cx="946448" cy="365125"/>
          </a:xfrm>
        </p:spPr>
        <p:txBody>
          <a:bodyPr/>
          <a:lstStyle/>
          <a:p>
            <a:fld id="{8A6690F1-7CA1-4166-A522-500460961984}" type="slidenum">
              <a:rPr lang="de-DE" smtClean="0"/>
              <a:pPr/>
              <a:t>3</a:t>
            </a:fld>
            <a:endParaRPr lang="de-DE" dirty="0"/>
          </a:p>
        </p:txBody>
      </p:sp>
      <p:sp>
        <p:nvSpPr>
          <p:cNvPr id="6" name="Rechteck 5"/>
          <p:cNvSpPr/>
          <p:nvPr/>
        </p:nvSpPr>
        <p:spPr>
          <a:xfrm>
            <a:off x="651198" y="404664"/>
            <a:ext cx="7560840" cy="119213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Konzeptionelle Modelle der RDA</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eck 6"/>
          <p:cNvSpPr/>
          <p:nvPr/>
        </p:nvSpPr>
        <p:spPr>
          <a:xfrm>
            <a:off x="655787" y="1772816"/>
            <a:ext cx="7560840" cy="12961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Entstehung und Organisation der RDA</a:t>
            </a:r>
          </a:p>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RDA Toolkit</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e-DE" dirty="0">
              <a:solidFill>
                <a:schemeClr val="tx1"/>
              </a:solidFill>
            </a:endParaRPr>
          </a:p>
        </p:txBody>
      </p:sp>
      <p:sp>
        <p:nvSpPr>
          <p:cNvPr id="8" name="Rechteck 7"/>
          <p:cNvSpPr/>
          <p:nvPr/>
        </p:nvSpPr>
        <p:spPr>
          <a:xfrm>
            <a:off x="655787" y="4725144"/>
            <a:ext cx="7560840" cy="12961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Grundbegriffe für die Einführung der RDA</a:t>
            </a:r>
          </a:p>
        </p:txBody>
      </p:sp>
      <p:sp>
        <p:nvSpPr>
          <p:cNvPr id="9" name="Rechteck 8"/>
          <p:cNvSpPr/>
          <p:nvPr/>
        </p:nvSpPr>
        <p:spPr>
          <a:xfrm>
            <a:off x="655787" y="3212976"/>
            <a:ext cx="7560840" cy="136815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Struktur und Aufbau der RDA</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e-DE" dirty="0">
              <a:solidFill>
                <a:schemeClr val="tx1"/>
              </a:solidFill>
            </a:endParaRPr>
          </a:p>
        </p:txBody>
      </p:sp>
    </p:spTree>
    <p:extLst>
      <p:ext uri="{BB962C8B-B14F-4D97-AF65-F5344CB8AC3E}">
        <p14:creationId xmlns:p14="http://schemas.microsoft.com/office/powerpoint/2010/main" val="154770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ist wichtig zu wissen?</a:t>
            </a:r>
          </a:p>
        </p:txBody>
      </p:sp>
      <p:sp>
        <p:nvSpPr>
          <p:cNvPr id="4" name="Fußzeilenplatzhalter 3"/>
          <p:cNvSpPr>
            <a:spLocks noGrp="1"/>
          </p:cNvSpPr>
          <p:nvPr>
            <p:ph type="ftr" sz="quarter" idx="14"/>
          </p:nvPr>
        </p:nvSpPr>
        <p:spPr>
          <a:xfrm>
            <a:off x="467544" y="6376243"/>
            <a:ext cx="756084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172400" y="6376243"/>
            <a:ext cx="514400" cy="365125"/>
          </a:xfrm>
        </p:spPr>
        <p:txBody>
          <a:bodyPr/>
          <a:lstStyle/>
          <a:p>
            <a:fld id="{8A6690F1-7CA1-4166-A522-500460961984}" type="slidenum">
              <a:rPr lang="de-DE" smtClean="0"/>
              <a:pPr/>
              <a:t>4</a:t>
            </a:fld>
            <a:endParaRPr lang="de-DE"/>
          </a:p>
        </p:txBody>
      </p:sp>
      <p:sp>
        <p:nvSpPr>
          <p:cNvPr id="6" name="Ellipse 5"/>
          <p:cNvSpPr/>
          <p:nvPr/>
        </p:nvSpPr>
        <p:spPr>
          <a:xfrm>
            <a:off x="2591780" y="1699598"/>
            <a:ext cx="3960440" cy="2952329"/>
          </a:xfrm>
          <a:prstGeom prst="ellipse">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sz="6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a:t>
            </a:r>
            <a:endParaRPr lang="de-DE" sz="6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eck 6"/>
          <p:cNvSpPr/>
          <p:nvPr/>
        </p:nvSpPr>
        <p:spPr>
          <a:xfrm>
            <a:off x="4867436" y="1386946"/>
            <a:ext cx="2016224" cy="914400"/>
          </a:xfrm>
          <a:prstGeom prst="rect">
            <a:avLst/>
          </a:prstGeom>
          <a:solidFill>
            <a:srgbClr val="C1A7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Terminologie</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Ellipse 7"/>
          <p:cNvSpPr/>
          <p:nvPr/>
        </p:nvSpPr>
        <p:spPr>
          <a:xfrm>
            <a:off x="1153731" y="3086148"/>
            <a:ext cx="2484482" cy="12512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Aufbau und Struktur </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1088035" y="1170495"/>
            <a:ext cx="1368152"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Entität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1603884" y="204639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Beziehung</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hteck 10"/>
          <p:cNvSpPr/>
          <p:nvPr/>
        </p:nvSpPr>
        <p:spPr>
          <a:xfrm>
            <a:off x="2339752" y="146616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Attribut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hteck 11"/>
          <p:cNvSpPr/>
          <p:nvPr/>
        </p:nvSpPr>
        <p:spPr>
          <a:xfrm>
            <a:off x="4283968" y="3863374"/>
            <a:ext cx="2815716"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Standardelemente-Set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hteck 12"/>
          <p:cNvSpPr/>
          <p:nvPr/>
        </p:nvSpPr>
        <p:spPr>
          <a:xfrm>
            <a:off x="7291683" y="3526174"/>
            <a:ext cx="1600797" cy="8112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D-A-CH</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hteck 13"/>
          <p:cNvSpPr/>
          <p:nvPr/>
        </p:nvSpPr>
        <p:spPr>
          <a:xfrm>
            <a:off x="1781264" y="4557960"/>
            <a:ext cx="2160240" cy="110328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Entstehung und Organisation</a:t>
            </a:r>
          </a:p>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 Toolkit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hteck 14"/>
          <p:cNvSpPr/>
          <p:nvPr/>
        </p:nvSpPr>
        <p:spPr>
          <a:xfrm>
            <a:off x="4427984" y="4651926"/>
            <a:ext cx="2016224" cy="1081329"/>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Optionen und Alternativen</a:t>
            </a:r>
          </a:p>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Ausnahmen</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echteck 15"/>
          <p:cNvSpPr/>
          <p:nvPr/>
        </p:nvSpPr>
        <p:spPr>
          <a:xfrm>
            <a:off x="6339196" y="5110715"/>
            <a:ext cx="2193244"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Beschreibungsarten</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echteck 16"/>
          <p:cNvSpPr/>
          <p:nvPr/>
        </p:nvSpPr>
        <p:spPr>
          <a:xfrm>
            <a:off x="6697473" y="4320574"/>
            <a:ext cx="2193244"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Sucheinstiege</a:t>
            </a:r>
          </a:p>
        </p:txBody>
      </p:sp>
      <p:sp>
        <p:nvSpPr>
          <p:cNvPr id="18" name="Rechteck 17"/>
          <p:cNvSpPr/>
          <p:nvPr/>
        </p:nvSpPr>
        <p:spPr>
          <a:xfrm>
            <a:off x="260327" y="1699598"/>
            <a:ext cx="1352364" cy="10957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FRBR</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Rechteck 18"/>
          <p:cNvSpPr/>
          <p:nvPr/>
        </p:nvSpPr>
        <p:spPr>
          <a:xfrm>
            <a:off x="5777529" y="2996617"/>
            <a:ext cx="1791816"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Cataloguers</a:t>
            </a: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b="1"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Judgement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30096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Einführung und Grundlagen</a:t>
            </a:r>
            <a:br>
              <a:rPr lang="de-DE" sz="2800" dirty="0" smtClean="0"/>
            </a:br>
            <a:r>
              <a:rPr lang="de-DE" dirty="0" smtClean="0"/>
              <a:t>Teil 3</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1</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5</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1: Einführung und Grundlagen | Stand: 23.04.2015 | CC BY-NC-SA</a:t>
            </a:r>
            <a:endParaRPr lang="de-DE" dirty="0"/>
          </a:p>
        </p:txBody>
      </p:sp>
      <p:sp>
        <p:nvSpPr>
          <p:cNvPr id="10" name="Rechteck 9"/>
          <p:cNvSpPr/>
          <p:nvPr/>
        </p:nvSpPr>
        <p:spPr>
          <a:xfrm>
            <a:off x="655787" y="4437112"/>
            <a:ext cx="7560840" cy="136815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Struktur und Aufbau der RDA</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e-DE" dirty="0">
              <a:solidFill>
                <a:schemeClr val="tx1"/>
              </a:solidFill>
            </a:endParaRPr>
          </a:p>
        </p:txBody>
      </p:sp>
    </p:spTree>
    <p:extLst>
      <p:ext uri="{BB962C8B-B14F-4D97-AF65-F5344CB8AC3E}">
        <p14:creationId xmlns:p14="http://schemas.microsoft.com/office/powerpoint/2010/main" val="3065404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Aufbau des </a:t>
            </a:r>
            <a:r>
              <a:rPr lang="de-DE" dirty="0" smtClean="0"/>
              <a:t>RDA-Regelwerkstexts</a:t>
            </a:r>
            <a:endParaRPr lang="de-DE" dirty="0"/>
          </a:p>
        </p:txBody>
      </p:sp>
      <p:sp>
        <p:nvSpPr>
          <p:cNvPr id="3" name="Textplatzhalter 2"/>
          <p:cNvSpPr>
            <a:spLocks noGrp="1"/>
          </p:cNvSpPr>
          <p:nvPr>
            <p:ph type="body" sz="quarter" idx="13"/>
          </p:nvPr>
        </p:nvSpPr>
        <p:spPr/>
        <p:txBody>
          <a:bodyPr/>
          <a:lstStyle/>
          <a:p>
            <a:endParaRPr lang="de-DE" dirty="0" smtClean="0"/>
          </a:p>
          <a:p>
            <a:r>
              <a:rPr lang="de-DE" dirty="0" smtClean="0"/>
              <a:t>Kapitel </a:t>
            </a:r>
            <a:r>
              <a:rPr lang="de-DE" dirty="0"/>
              <a:t>0: Einleitung </a:t>
            </a:r>
          </a:p>
          <a:p>
            <a:r>
              <a:rPr lang="de-DE" dirty="0"/>
              <a:t>Zwei Hauptteile</a:t>
            </a:r>
            <a:br>
              <a:rPr lang="de-DE" dirty="0"/>
            </a:br>
            <a:r>
              <a:rPr lang="de-DE" dirty="0"/>
              <a:t>Abschnitte 1 – 4: 	       der </a:t>
            </a:r>
            <a:br>
              <a:rPr lang="de-DE" dirty="0"/>
            </a:br>
            <a:r>
              <a:rPr lang="de-DE" dirty="0"/>
              <a:t>Abschnitte 5 – 10: Beziehungen zwischen den </a:t>
            </a:r>
          </a:p>
          <a:p>
            <a:r>
              <a:rPr lang="de-DE" dirty="0"/>
              <a:t>Anhänge</a:t>
            </a:r>
            <a:br>
              <a:rPr lang="de-DE" dirty="0"/>
            </a:br>
            <a:r>
              <a:rPr lang="de-DE" dirty="0"/>
              <a:t>A – L</a:t>
            </a:r>
          </a:p>
          <a:p>
            <a:r>
              <a:rPr lang="de-DE" dirty="0"/>
              <a:t>Glossar</a:t>
            </a:r>
          </a:p>
          <a:p>
            <a:r>
              <a:rPr lang="de-DE" dirty="0"/>
              <a:t>Inhaltsverzeichnis</a:t>
            </a:r>
          </a:p>
          <a:p>
            <a:r>
              <a:rPr lang="de-DE" dirty="0"/>
              <a:t>Index</a:t>
            </a:r>
          </a:p>
          <a:p>
            <a:endParaRPr lang="de-DE" dirty="0"/>
          </a:p>
        </p:txBody>
      </p:sp>
      <p:sp>
        <p:nvSpPr>
          <p:cNvPr id="4" name="Fußzeilenplatzhalter 3"/>
          <p:cNvSpPr>
            <a:spLocks noGrp="1"/>
          </p:cNvSpPr>
          <p:nvPr>
            <p:ph type="ftr" sz="quarter" idx="14"/>
          </p:nvPr>
        </p:nvSpPr>
        <p:spPr>
          <a:xfrm>
            <a:off x="467544" y="6376243"/>
            <a:ext cx="7344816"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
        <p:nvSpPr>
          <p:cNvPr id="6" name="Diagonal liegende Ecken des Rechtecks abrunden 5"/>
          <p:cNvSpPr/>
          <p:nvPr/>
        </p:nvSpPr>
        <p:spPr>
          <a:xfrm>
            <a:off x="5364088" y="2132781"/>
            <a:ext cx="1296144" cy="360115"/>
          </a:xfrm>
          <a:prstGeom prst="round2Diag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smtClean="0">
                <a:solidFill>
                  <a:schemeClr val="tx1"/>
                </a:solidFill>
              </a:rPr>
              <a:t>Entitäten</a:t>
            </a:r>
            <a:endParaRPr lang="de-DE" dirty="0">
              <a:solidFill>
                <a:schemeClr val="tx1"/>
              </a:solidFill>
            </a:endParaRPr>
          </a:p>
        </p:txBody>
      </p:sp>
      <p:sp>
        <p:nvSpPr>
          <p:cNvPr id="7" name="Diagonal liegende Ecken des Rechtecks abrunden 6"/>
          <p:cNvSpPr/>
          <p:nvPr/>
        </p:nvSpPr>
        <p:spPr>
          <a:xfrm>
            <a:off x="3347864" y="2132856"/>
            <a:ext cx="1368152" cy="360040"/>
          </a:xfrm>
          <a:prstGeom prst="round2Diag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smtClean="0">
                <a:solidFill>
                  <a:schemeClr val="tx1"/>
                </a:solidFill>
                <a:latin typeface="Verdana" panose="020B0604030504040204" pitchFamily="34" charset="0"/>
                <a:ea typeface="Verdana" panose="020B0604030504040204" pitchFamily="34" charset="0"/>
                <a:cs typeface="Verdana" panose="020B0604030504040204" pitchFamily="34" charset="0"/>
              </a:rPr>
              <a:t>Merkmale</a:t>
            </a: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Diagonal liegende Ecken des Rechtecks abrunden 7"/>
          <p:cNvSpPr/>
          <p:nvPr/>
        </p:nvSpPr>
        <p:spPr>
          <a:xfrm>
            <a:off x="7812360" y="2492896"/>
            <a:ext cx="1296144" cy="360115"/>
          </a:xfrm>
          <a:prstGeom prst="round2Diag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smtClean="0">
                <a:solidFill>
                  <a:schemeClr val="tx1"/>
                </a:solidFill>
              </a:rPr>
              <a:t>Entitäten</a:t>
            </a:r>
            <a:endParaRPr lang="de-DE" dirty="0">
              <a:solidFill>
                <a:schemeClr val="tx1"/>
              </a:solidFill>
            </a:endParaRPr>
          </a:p>
        </p:txBody>
      </p:sp>
    </p:spTree>
    <p:extLst>
      <p:ext uri="{BB962C8B-B14F-4D97-AF65-F5344CB8AC3E}">
        <p14:creationId xmlns:p14="http://schemas.microsoft.com/office/powerpoint/2010/main" val="2076402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Aufbau des </a:t>
            </a:r>
            <a:r>
              <a:rPr lang="de-DE" dirty="0" smtClean="0"/>
              <a:t>RDA-Regelwerkstexts</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
        <p:nvSpPr>
          <p:cNvPr id="6" name="Fußzeilenplatzhalter 3"/>
          <p:cNvSpPr>
            <a:spLocks noGrp="1"/>
          </p:cNvSpPr>
          <p:nvPr>
            <p:ph type="ftr" sz="quarter" idx="14"/>
          </p:nvPr>
        </p:nvSpPr>
        <p:spPr>
          <a:xfrm>
            <a:off x="467544" y="6376243"/>
            <a:ext cx="7344816" cy="365125"/>
          </a:xfrm>
        </p:spPr>
        <p:txBody>
          <a:bodyPr/>
          <a:lstStyle/>
          <a:p>
            <a:r>
              <a:rPr lang="de-DE" smtClean="0"/>
              <a:t>AG RDA Schulungsunterlagen – Modul 1: Einführung und Grundlagen | Stand: 23.04.2015 | CC BY-NC-SA</a:t>
            </a:r>
            <a:endParaRPr lang="de-DE" dirty="0"/>
          </a:p>
        </p:txBody>
      </p:sp>
      <p:sp>
        <p:nvSpPr>
          <p:cNvPr id="7" name="Ellipse 6"/>
          <p:cNvSpPr/>
          <p:nvPr/>
        </p:nvSpPr>
        <p:spPr>
          <a:xfrm>
            <a:off x="323528" y="1340768"/>
            <a:ext cx="2232248" cy="1807026"/>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Kapitel 0: Einleitung</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hteck 7"/>
          <p:cNvSpPr/>
          <p:nvPr/>
        </p:nvSpPr>
        <p:spPr>
          <a:xfrm>
            <a:off x="2195736" y="2420888"/>
            <a:ext cx="2592288" cy="172819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1-4: Merkmale der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4427984" y="3429000"/>
            <a:ext cx="2520280" cy="167939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5-10: Beziehungen zwischen den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Abgerundetes Rechteck 9"/>
          <p:cNvSpPr/>
          <p:nvPr/>
        </p:nvSpPr>
        <p:spPr>
          <a:xfrm>
            <a:off x="6444208" y="4869160"/>
            <a:ext cx="2617440" cy="9144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Anhänge A-L</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07268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772816"/>
            <a:ext cx="8640960" cy="4536504"/>
          </a:xfrm>
        </p:spPr>
        <p:txBody>
          <a:bodyPr/>
          <a:lstStyle/>
          <a:p>
            <a:pPr>
              <a:lnSpc>
                <a:spcPts val="1500"/>
              </a:lnSpc>
              <a:spcBef>
                <a:spcPct val="50000"/>
              </a:spcBef>
            </a:pPr>
            <a:r>
              <a:rPr lang="de-DE" sz="1800" b="1" dirty="0"/>
              <a:t>0.0 Ziel und Geltungsbereich</a:t>
            </a:r>
          </a:p>
          <a:p>
            <a:pPr>
              <a:lnSpc>
                <a:spcPts val="1500"/>
              </a:lnSpc>
              <a:spcBef>
                <a:spcPct val="50000"/>
              </a:spcBef>
            </a:pPr>
            <a:r>
              <a:rPr lang="de-DE" sz="1800" b="1" dirty="0"/>
              <a:t>0.1 Wesentliche Funktionen</a:t>
            </a:r>
          </a:p>
          <a:p>
            <a:pPr>
              <a:lnSpc>
                <a:spcPts val="1500"/>
              </a:lnSpc>
              <a:spcBef>
                <a:spcPct val="50000"/>
              </a:spcBef>
            </a:pPr>
            <a:r>
              <a:rPr lang="de-DE" sz="1800" b="1" dirty="0"/>
              <a:t>0.2 Beziehung zu sonstigen Standards für die Beschreibung von Ressourcen und den Zugang zu ihnen</a:t>
            </a:r>
          </a:p>
          <a:p>
            <a:pPr>
              <a:lnSpc>
                <a:spcPts val="1500"/>
              </a:lnSpc>
              <a:spcBef>
                <a:spcPct val="50000"/>
              </a:spcBef>
            </a:pPr>
            <a:r>
              <a:rPr lang="de-DE" sz="1800" b="1" dirty="0"/>
              <a:t>0.3 Konzeptionelle Modelle, die den RDA zugrunde liegen</a:t>
            </a:r>
          </a:p>
          <a:p>
            <a:pPr>
              <a:lnSpc>
                <a:spcPts val="1500"/>
              </a:lnSpc>
              <a:spcBef>
                <a:spcPct val="50000"/>
              </a:spcBef>
            </a:pPr>
            <a:r>
              <a:rPr lang="de-DE" sz="1800" b="1" dirty="0"/>
              <a:t>0.4 Ziele und Prinzipien für die Beschreibung von Ressourcen und den Zugang zu ihnen</a:t>
            </a:r>
          </a:p>
          <a:p>
            <a:pPr>
              <a:lnSpc>
                <a:spcPts val="1500"/>
              </a:lnSpc>
              <a:spcBef>
                <a:spcPct val="50000"/>
              </a:spcBef>
            </a:pPr>
            <a:r>
              <a:rPr lang="de-DE" sz="1800" b="1" dirty="0"/>
              <a:t>0.5 Struktur</a:t>
            </a:r>
          </a:p>
          <a:p>
            <a:pPr>
              <a:lnSpc>
                <a:spcPts val="1500"/>
              </a:lnSpc>
              <a:spcBef>
                <a:spcPct val="50000"/>
              </a:spcBef>
            </a:pPr>
            <a:r>
              <a:rPr lang="de-DE" sz="1800" b="1" dirty="0"/>
              <a:t>0.6 Kernelemente</a:t>
            </a:r>
          </a:p>
          <a:p>
            <a:pPr>
              <a:lnSpc>
                <a:spcPts val="1500"/>
              </a:lnSpc>
              <a:spcBef>
                <a:spcPct val="50000"/>
              </a:spcBef>
            </a:pPr>
            <a:r>
              <a:rPr lang="de-DE" sz="1800" b="1" dirty="0"/>
              <a:t>0.7 Sucheinstiege</a:t>
            </a:r>
          </a:p>
          <a:p>
            <a:pPr>
              <a:lnSpc>
                <a:spcPts val="1500"/>
              </a:lnSpc>
              <a:spcBef>
                <a:spcPct val="50000"/>
              </a:spcBef>
            </a:pPr>
            <a:r>
              <a:rPr lang="de-DE" sz="1800" b="1" dirty="0"/>
              <a:t>0.8 Alternativen und Optionen</a:t>
            </a:r>
          </a:p>
          <a:p>
            <a:pPr>
              <a:lnSpc>
                <a:spcPts val="1500"/>
              </a:lnSpc>
              <a:spcBef>
                <a:spcPct val="50000"/>
              </a:spcBef>
            </a:pPr>
            <a:r>
              <a:rPr lang="de-DE" sz="1800" b="1" dirty="0"/>
              <a:t>0.9 Ausnahmen</a:t>
            </a:r>
          </a:p>
          <a:p>
            <a:pPr>
              <a:lnSpc>
                <a:spcPts val="1500"/>
              </a:lnSpc>
              <a:spcBef>
                <a:spcPct val="50000"/>
              </a:spcBef>
            </a:pPr>
            <a:r>
              <a:rPr lang="de-DE" sz="1800" b="1" dirty="0"/>
              <a:t>0.10 Beispiele</a:t>
            </a:r>
          </a:p>
          <a:p>
            <a:pPr>
              <a:lnSpc>
                <a:spcPts val="1500"/>
              </a:lnSpc>
              <a:spcBef>
                <a:spcPct val="50000"/>
              </a:spcBef>
            </a:pPr>
            <a:r>
              <a:rPr lang="de-DE" sz="1800" b="1" dirty="0"/>
              <a:t>0.11 Internationalisierung</a:t>
            </a:r>
          </a:p>
          <a:p>
            <a:pPr>
              <a:lnSpc>
                <a:spcPts val="1500"/>
              </a:lnSpc>
              <a:spcBef>
                <a:spcPct val="50000"/>
              </a:spcBef>
            </a:pPr>
            <a:r>
              <a:rPr lang="de-DE" sz="1800" b="1" dirty="0"/>
              <a:t>0.12 Kodierung von RDA-Daten </a:t>
            </a:r>
          </a:p>
          <a:p>
            <a:endParaRPr lang="de-DE" dirty="0"/>
          </a:p>
        </p:txBody>
      </p:sp>
      <p:sp>
        <p:nvSpPr>
          <p:cNvPr id="4"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
        <p:nvSpPr>
          <p:cNvPr id="6" name="Ellipse 5"/>
          <p:cNvSpPr/>
          <p:nvPr/>
        </p:nvSpPr>
        <p:spPr>
          <a:xfrm>
            <a:off x="251520" y="116632"/>
            <a:ext cx="3456384" cy="151216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Kapitel 0: Einleitung</a:t>
            </a:r>
            <a:endParaRPr lang="de-DE"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5914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2348880"/>
            <a:ext cx="8640960" cy="3960440"/>
          </a:xfrm>
        </p:spPr>
        <p:txBody>
          <a:bodyPr/>
          <a:lstStyle/>
          <a:p>
            <a:pPr>
              <a:lnSpc>
                <a:spcPts val="1900"/>
              </a:lnSpc>
              <a:spcBef>
                <a:spcPts val="600"/>
              </a:spcBef>
              <a:spcAft>
                <a:spcPts val="600"/>
              </a:spcAft>
            </a:pPr>
            <a:r>
              <a:rPr lang="de-DE" b="1" dirty="0" smtClean="0"/>
              <a:t>KAPITEL </a:t>
            </a:r>
            <a:r>
              <a:rPr lang="de-DE" b="1" dirty="0"/>
              <a:t>1. </a:t>
            </a:r>
            <a:r>
              <a:rPr lang="de-DE" b="1" dirty="0">
                <a:solidFill>
                  <a:srgbClr val="00B050"/>
                </a:solidFill>
              </a:rPr>
              <a:t>Allgemeine Richtlinien</a:t>
            </a:r>
            <a:r>
              <a:rPr lang="de-DE" b="1" dirty="0"/>
              <a:t> zum Erfassen der Merkmale von Manifestationen und Exemplaren</a:t>
            </a:r>
          </a:p>
          <a:p>
            <a:pPr>
              <a:lnSpc>
                <a:spcPts val="1900"/>
              </a:lnSpc>
              <a:spcBef>
                <a:spcPts val="600"/>
              </a:spcBef>
              <a:spcAft>
                <a:spcPts val="600"/>
              </a:spcAft>
            </a:pPr>
            <a:r>
              <a:rPr lang="de-DE" b="1" dirty="0"/>
              <a:t>KAPITEL 2. Identifizierung von Manifestationen und Exemplaren</a:t>
            </a:r>
          </a:p>
          <a:p>
            <a:pPr>
              <a:lnSpc>
                <a:spcPts val="1900"/>
              </a:lnSpc>
              <a:spcBef>
                <a:spcPts val="600"/>
              </a:spcBef>
              <a:spcAft>
                <a:spcPts val="600"/>
              </a:spcAft>
            </a:pPr>
            <a:r>
              <a:rPr lang="de-DE" b="1" dirty="0"/>
              <a:t>KAPITEL 3. Beschreibung der Datenträger</a:t>
            </a:r>
          </a:p>
          <a:p>
            <a:pPr>
              <a:lnSpc>
                <a:spcPts val="1900"/>
              </a:lnSpc>
              <a:spcBef>
                <a:spcPts val="600"/>
              </a:spcBef>
              <a:spcAft>
                <a:spcPts val="600"/>
              </a:spcAft>
            </a:pPr>
            <a:r>
              <a:rPr lang="de-DE" b="1" dirty="0"/>
              <a:t>KAPITEL 4. Bereitstellung von Erwerbungsdaten und Zugangsinformationen</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
        <p:nvSpPr>
          <p:cNvPr id="6"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7" name="Rectangle 2"/>
          <p:cNvSpPr txBox="1">
            <a:spLocks noChangeArrowheads="1"/>
          </p:cNvSpPr>
          <p:nvPr/>
        </p:nvSpPr>
        <p:spPr>
          <a:xfrm>
            <a:off x="251520" y="332657"/>
            <a:ext cx="7593013" cy="1512168"/>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solidFill>
                  <a:schemeClr val="tx1"/>
                </a:solidFill>
                <a:cs typeface="Times New Roman" pitchFamily="18" charset="0"/>
              </a:rPr>
              <a:t>ABSCHNITT 1: </a:t>
            </a:r>
            <a:br>
              <a:rPr lang="de-DE" dirty="0" smtClean="0">
                <a:solidFill>
                  <a:schemeClr val="tx1"/>
                </a:solidFill>
                <a:cs typeface="Times New Roman" pitchFamily="18" charset="0"/>
              </a:rPr>
            </a:br>
            <a:r>
              <a:rPr lang="de-DE" sz="2600" dirty="0" smtClean="0">
                <a:solidFill>
                  <a:schemeClr val="accent2"/>
                </a:solidFill>
                <a:cs typeface="Times New Roman" pitchFamily="18" charset="0"/>
              </a:rPr>
              <a:t>ERFASSEN DER MERKMALE von</a:t>
            </a:r>
            <a:r>
              <a:rPr lang="de-DE" sz="2600" dirty="0" smtClean="0">
                <a:solidFill>
                  <a:schemeClr val="tx1"/>
                </a:solidFill>
                <a:cs typeface="Times New Roman" pitchFamily="18" charset="0"/>
              </a:rPr>
              <a:t> MANIFESTATION &amp; EXEMPLAR</a:t>
            </a:r>
            <a:endParaRPr lang="de-DE" sz="2600" dirty="0" smtClean="0">
              <a:solidFill>
                <a:srgbClr val="000000"/>
              </a:solidFill>
              <a:cs typeface="Times New Roman" pitchFamily="18" charset="0"/>
            </a:endParaRPr>
          </a:p>
        </p:txBody>
      </p:sp>
      <p:sp>
        <p:nvSpPr>
          <p:cNvPr id="8" name="Rechteck 7"/>
          <p:cNvSpPr/>
          <p:nvPr/>
        </p:nvSpPr>
        <p:spPr>
          <a:xfrm>
            <a:off x="6156176" y="4869160"/>
            <a:ext cx="2592288" cy="136815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Abschnitte 1-4: Merkmale der Entitäten</a:t>
            </a:r>
            <a:endParaRPr lang="de-DE"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22537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2151</Words>
  <Application>Microsoft Office PowerPoint</Application>
  <PresentationFormat>Bildschirmpräsentation (4:3)</PresentationFormat>
  <Paragraphs>261</Paragraphs>
  <Slides>22</Slides>
  <Notes>22</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Larissa</vt:lpstr>
      <vt:lpstr>Schulungsunterlagen der AG RDA</vt:lpstr>
      <vt:lpstr>Einführung und Grundlagen </vt:lpstr>
      <vt:lpstr>PowerPoint-Präsentation</vt:lpstr>
      <vt:lpstr>Was ist wichtig zu wissen?</vt:lpstr>
      <vt:lpstr>Einführung und Grundlagen Teil 3 </vt:lpstr>
      <vt:lpstr>Aufbau des RDA-Regelwerkstexts</vt:lpstr>
      <vt:lpstr>Aufbau des RDA-Regelwerkstexts</vt:lpstr>
      <vt:lpstr>PowerPoint-Präsentation</vt:lpstr>
      <vt:lpstr>PowerPoint-Präsentation</vt:lpstr>
      <vt:lpstr>PowerPoint-Präsentation</vt:lpstr>
      <vt:lpstr>PowerPoint-Präsentation</vt:lpstr>
      <vt:lpstr>PowerPoint-Präsentation</vt:lpstr>
      <vt:lpstr>ABSCHNITT 5: ERFASSEN DER PRIMÄRBEZIEHUNGEN zwischen WERK, EXPRESSION, MANIFESTATION &amp; EXEMPLAR</vt:lpstr>
      <vt:lpstr>ABSCHNITT 6: ERFASSEN DER BEZIEHUNGEN zu  PERSONEN, FAMILIEN &amp; KÖRPERSCHAFTEN</vt:lpstr>
      <vt:lpstr>ABSCHNITT 7: ERFASSEN DER BEZIEHUNGEN zu  BEGRIFFE, OBJEKTE, EREIGNISSE &amp; ORTE</vt:lpstr>
      <vt:lpstr>ABSCHNITT 8: ERFASSEN DER BEZIEHUNGEN zwischen  WERKEN, EXPRESSIONEN, MANIFESTATIONEN &amp; EXEMPLAREN</vt:lpstr>
      <vt:lpstr>PowerPoint-Präsentation</vt:lpstr>
      <vt:lpstr>PowerPoint-Präsentation</vt:lpstr>
      <vt:lpstr>Anhänge</vt:lpstr>
      <vt:lpstr>Übung</vt:lpstr>
      <vt:lpstr>Was wurde bisher behandelt?</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Bufalino, Cinzia</cp:lastModifiedBy>
  <cp:revision>51</cp:revision>
  <dcterms:created xsi:type="dcterms:W3CDTF">2014-02-18T07:01:40Z</dcterms:created>
  <dcterms:modified xsi:type="dcterms:W3CDTF">2015-04-24T05:53:41Z</dcterms:modified>
</cp:coreProperties>
</file>