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85" r:id="rId2"/>
    <p:sldId id="259" r:id="rId3"/>
    <p:sldId id="288" r:id="rId4"/>
    <p:sldId id="289" r:id="rId5"/>
    <p:sldId id="378" r:id="rId6"/>
    <p:sldId id="327" r:id="rId7"/>
    <p:sldId id="326" r:id="rId8"/>
    <p:sldId id="325" r:id="rId9"/>
    <p:sldId id="324" r:id="rId10"/>
    <p:sldId id="305" r:id="rId11"/>
    <p:sldId id="306" r:id="rId12"/>
    <p:sldId id="307" r:id="rId13"/>
    <p:sldId id="308" r:id="rId14"/>
    <p:sldId id="323" r:id="rId15"/>
    <p:sldId id="322" r:id="rId16"/>
    <p:sldId id="321" r:id="rId17"/>
    <p:sldId id="320" r:id="rId18"/>
    <p:sldId id="311" r:id="rId19"/>
    <p:sldId id="313" r:id="rId20"/>
    <p:sldId id="316" r:id="rId21"/>
    <p:sldId id="317" r:id="rId22"/>
    <p:sldId id="318" r:id="rId23"/>
    <p:sldId id="319" r:id="rId2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59" autoAdjust="0"/>
    <p:restoredTop sz="87485" autoAdjust="0"/>
  </p:normalViewPr>
  <p:slideViewPr>
    <p:cSldViewPr>
      <p:cViewPr>
        <p:scale>
          <a:sx n="70" d="100"/>
          <a:sy n="70" d="100"/>
        </p:scale>
        <p:origin x="-1397" y="-19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C937E4-8306-4256-98BE-2853E1A1DDAD}" type="datetimeFigureOut">
              <a:rPr lang="de-DE" smtClean="0"/>
              <a:pPr/>
              <a:t>24.04.2015</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DCA550-704A-4CEF-B7C9-46B62E56443F}" type="slidenum">
              <a:rPr lang="de-DE" smtClean="0"/>
              <a:pPr/>
              <a:t>‹Nr.›</a:t>
            </a:fld>
            <a:endParaRPr lang="de-DE"/>
          </a:p>
        </p:txBody>
      </p:sp>
    </p:spTree>
    <p:extLst>
      <p:ext uri="{BB962C8B-B14F-4D97-AF65-F5344CB8AC3E}">
        <p14:creationId xmlns:p14="http://schemas.microsoft.com/office/powerpoint/2010/main" val="41935291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EDB1F4-BB4F-44BD-AC26-B758B395BD23}" type="datetimeFigureOut">
              <a:rPr lang="de-DE" smtClean="0"/>
              <a:pPr/>
              <a:t>24.04.2015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9F8FF6-6F64-48B5-AF7B-675846B3447E}" type="slidenum">
              <a:rPr lang="de-DE" smtClean="0"/>
              <a:pPr/>
              <a:t>‹Nr.›</a:t>
            </a:fld>
            <a:endParaRPr lang="de-DE"/>
          </a:p>
        </p:txBody>
      </p:sp>
    </p:spTree>
    <p:extLst>
      <p:ext uri="{BB962C8B-B14F-4D97-AF65-F5344CB8AC3E}">
        <p14:creationId xmlns:p14="http://schemas.microsoft.com/office/powerpoint/2010/main" val="2720201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mailto:rda-info-liste@lists.dnb.de"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Herzlich willkommen zur</a:t>
            </a:r>
            <a:r>
              <a:rPr lang="de-DE" baseline="0" dirty="0" smtClean="0">
                <a:latin typeface="Verdana" pitchFamily="34" charset="0"/>
              </a:rPr>
              <a:t> Grundlagenschulung RDA. Diese Eingangsfolie werden Sie bei allen Schulungsunterlagen der AG RDA finden. Sie zeigt alle am Projekt beteiligten Institutionen, die diese Schulungsunterlagen kooperativ erarbeitet haben. Diese Institutionen sind alle im Standardisierungsausschuss vertreten, der das RDA-Projekt für den Umstieg auf den internationalen Standard RDA beauftragt und über seine Arbeitsergebnisse abgestimmt hat. </a:t>
            </a:r>
          </a:p>
          <a:p>
            <a:pPr marL="0" marR="0" indent="0" algn="l" defTabSz="914400" rtl="0" eaLnBrk="1" fontAlgn="auto" latinLnBrk="0" hangingPunct="1">
              <a:lnSpc>
                <a:spcPct val="100000"/>
              </a:lnSpc>
              <a:spcBef>
                <a:spcPts val="0"/>
              </a:spcBef>
              <a:spcAft>
                <a:spcPts val="0"/>
              </a:spcAft>
              <a:buClrTx/>
              <a:buSzTx/>
              <a:buFontTx/>
              <a:buNone/>
              <a:tabLst/>
              <a:defRPr/>
            </a:pPr>
            <a:endParaRPr lang="de-DE" baseline="0" dirty="0" smtClean="0">
              <a:latin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latin typeface="Verdana" pitchFamily="34" charset="0"/>
              </a:rPr>
              <a:t>Hinter den Logos verbergen sich Bibliotheksverbünde, Nationalbibliotheken, Vertreter von öffentlichen und Spezialbibliotheken aus Deutschland, Österreich und der deutschsprachigen Schweiz.</a:t>
            </a:r>
            <a:endParaRPr lang="de-DE" dirty="0" smtClean="0">
              <a:latin typeface="Verdana" pitchFamily="34" charset="0"/>
            </a:endParaRPr>
          </a:p>
        </p:txBody>
      </p:sp>
      <p:sp>
        <p:nvSpPr>
          <p:cNvPr id="3994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8008DAF-D963-4700-99B3-C42D4B33FF6D}" type="slidenum">
              <a:rPr lang="de-DE" altLang="de-DE">
                <a:solidFill>
                  <a:prstClr val="black"/>
                </a:solidFill>
              </a:rPr>
              <a:pPr eaLnBrk="1" hangingPunct="1">
                <a:spcBef>
                  <a:spcPct val="0"/>
                </a:spcBef>
              </a:pPr>
              <a:t>1</a:t>
            </a:fld>
            <a:endParaRPr lang="de-DE" altLang="de-DE">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Hier ein Auszug</a:t>
            </a:r>
            <a:r>
              <a:rPr lang="de-DE" baseline="0" dirty="0" smtClean="0">
                <a:latin typeface="Verdana" pitchFamily="34" charset="0"/>
              </a:rPr>
              <a:t> aus dem Standardelemente-Set für die bibliografischen Daten.</a:t>
            </a:r>
          </a:p>
          <a:p>
            <a:pPr marL="0" marR="0" indent="0" algn="l" defTabSz="914400" rtl="0" eaLnBrk="1" fontAlgn="auto" latinLnBrk="0" hangingPunct="1">
              <a:lnSpc>
                <a:spcPct val="100000"/>
              </a:lnSpc>
              <a:spcBef>
                <a:spcPts val="0"/>
              </a:spcBef>
              <a:spcAft>
                <a:spcPts val="0"/>
              </a:spcAft>
              <a:buClrTx/>
              <a:buSzTx/>
              <a:buFontTx/>
              <a:buNone/>
              <a:tabLst/>
              <a:defRPr/>
            </a:pPr>
            <a:endParaRPr lang="de-DE" baseline="0" dirty="0" smtClean="0">
              <a:latin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latin typeface="Verdana" pitchFamily="34" charset="0"/>
              </a:rPr>
              <a:t>Hinweis: Im Standard RDA selbst sind die Kernelemente bei jedem Element bzw. Unterelement ausgewiesen. In den D-A-CH werden auch die Zusatzelemente für den deutschen Sprachraum beim jeweiligen Element vermerkt.</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10</a:t>
            </a:fld>
            <a:endParaRPr lang="de-DE"/>
          </a:p>
        </p:txBody>
      </p:sp>
    </p:spTree>
    <p:extLst>
      <p:ext uri="{BB962C8B-B14F-4D97-AF65-F5344CB8AC3E}">
        <p14:creationId xmlns:p14="http://schemas.microsoft.com/office/powerpoint/2010/main" val="3246466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latin typeface="Verdana" pitchFamily="34" charset="0"/>
              </a:rPr>
              <a:t>Bereits weiter</a:t>
            </a:r>
            <a:r>
              <a:rPr lang="de-DE" baseline="0" dirty="0" smtClean="0">
                <a:latin typeface="Verdana" pitchFamily="34" charset="0"/>
              </a:rPr>
              <a:t> oben haben Sie die D-A-CH kennengelernt. Hier möchten wir Ihnen zeigen, aus welchen Elementen sie sich zusammensetzen.</a:t>
            </a:r>
            <a:endParaRPr lang="de-DE" dirty="0" smtClean="0">
              <a:latin typeface="Verdana" pitchFamily="34" charset="0"/>
            </a:endParaRPr>
          </a:p>
          <a:p>
            <a:r>
              <a:rPr lang="de-DE" dirty="0" smtClean="0">
                <a:latin typeface="Verdana" pitchFamily="34" charset="0"/>
              </a:rPr>
              <a:t>Die Anwendungsrichtlinien für den deutschen Sprachraum (D-A-CH)</a:t>
            </a:r>
            <a:r>
              <a:rPr lang="de-DE" baseline="0" dirty="0" smtClean="0">
                <a:latin typeface="Verdana" pitchFamily="34" charset="0"/>
              </a:rPr>
              <a:t> sind nach einem Baukastenprinzip aufgebaut. Sie können aus mehreren Elementen bestehen, können aber auch nur eines der oben aufgeführten Elemente enthalten. So kann es z. B. vorkommen, dass für eine RDA-Stelle keine Anwendungsregel nötig war, jedoch eine Erläuterung zum besseren Verständnis. Hinter dem Baustein „Arbeitshilfen“ können sich verschiedene Dokumente verbergen, die aus dem </a:t>
            </a:r>
            <a:r>
              <a:rPr lang="de-DE" baseline="0" dirty="0" smtClean="0">
                <a:latin typeface="Verdana" pitchFamily="34" charset="0"/>
              </a:rPr>
              <a:t>RDA Toolkit </a:t>
            </a:r>
            <a:r>
              <a:rPr lang="de-DE" baseline="0" dirty="0" smtClean="0">
                <a:latin typeface="Verdana" pitchFamily="34" charset="0"/>
              </a:rPr>
              <a:t>verlinkt sind. Dies können Listen mit Formangaben oder Sprachcodes sein. Sehr häufig sind es jedoch Katalogisierungs- oder Erfassungshilfen, die Anweisungen zu den Formaten enthalten. Sie müssen getrennt gehalten werden, da, Sie erinnern sich vielleicht, RDA formatneutral formuliert ist.</a:t>
            </a:r>
          </a:p>
          <a:p>
            <a:r>
              <a:rPr lang="de-DE" baseline="0" dirty="0" smtClean="0">
                <a:latin typeface="Verdana" pitchFamily="34" charset="0"/>
              </a:rPr>
              <a:t>Die Abkürzung D-A-CH steht für Deutschland, Österreich und die Schweiz und ist eine international verständliche und bekannte Abkürzung.</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11</a:t>
            </a:fld>
            <a:endParaRPr lang="de-DE"/>
          </a:p>
        </p:txBody>
      </p:sp>
    </p:spTree>
    <p:extLst>
      <p:ext uri="{BB962C8B-B14F-4D97-AF65-F5344CB8AC3E}">
        <p14:creationId xmlns:p14="http://schemas.microsoft.com/office/powerpoint/2010/main" val="567310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smtClean="0">
                <a:solidFill>
                  <a:schemeClr val="tx1"/>
                </a:solidFill>
                <a:latin typeface="Verdana" pitchFamily="34" charset="0"/>
                <a:ea typeface="+mn-ea"/>
                <a:cs typeface="Arial" charset="0"/>
              </a:rPr>
              <a:t>RDA spricht nicht mehr von einer Haupteintragung oder Ansetzungsform sondern von Sucheinstiegen. So ist z. B. ein Name der eine bestimmte Person repräsentiert, ein Sucheinstieg. Es gibt dezidierte Regelungen in den RDA, die die Bildung solcher Sucheinstiege beschreiben. Sie lernen diese im Laufe der weiteren Schulungen kennen.</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12</a:t>
            </a:fld>
            <a:endParaRPr lang="de-DE"/>
          </a:p>
        </p:txBody>
      </p:sp>
    </p:spTree>
    <p:extLst>
      <p:ext uri="{BB962C8B-B14F-4D97-AF65-F5344CB8AC3E}">
        <p14:creationId xmlns:p14="http://schemas.microsoft.com/office/powerpoint/2010/main" val="697939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smtClean="0">
                <a:solidFill>
                  <a:schemeClr val="tx1"/>
                </a:solidFill>
                <a:latin typeface="Verdana" pitchFamily="34" charset="0"/>
                <a:ea typeface="+mn-ea"/>
                <a:cs typeface="Arial" charset="0"/>
              </a:rPr>
              <a:t>Alternativen und Optionen finden sich in den RDA an vielen Regelwerksstellen. Die Anwender der RDA (die im JSC vertretenen Institutionen) haben sich hierzu verständigt, um möglichst einheitliche Voraussetzungen für den Datentausch zu schaffen. Die AG RDA hat, wiederum im Interesse eines möglichst reibungslosen Datentauschs, für den deutschsprachigen Raum ebenfalls einheitliche Vereinbarungen für jede der betroffenen Stellen getroffen und eine Anwendungsregel dazu formuliert (z. B. „Wenden Sie die Alternative an“). </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13</a:t>
            </a:fld>
            <a:endParaRPr lang="de-DE"/>
          </a:p>
        </p:txBody>
      </p:sp>
    </p:spTree>
    <p:extLst>
      <p:ext uri="{BB962C8B-B14F-4D97-AF65-F5344CB8AC3E}">
        <p14:creationId xmlns:p14="http://schemas.microsoft.com/office/powerpoint/2010/main" val="19817525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latin typeface="Verdana" pitchFamily="34" charset="0"/>
              </a:rPr>
              <a:t>Ziel dieser</a:t>
            </a:r>
            <a:r>
              <a:rPr lang="de-DE" baseline="0" dirty="0" smtClean="0">
                <a:latin typeface="Verdana" pitchFamily="34" charset="0"/>
              </a:rPr>
              <a:t> Festlegungen war es zum einen, sich an den Vereinbarungen der anderen Nationalbibliotheken zu orientieren, zum anderen aber auch eine einheitliche Anwendung für den deutschen Sprachraum zu haben. </a:t>
            </a:r>
          </a:p>
          <a:p>
            <a:r>
              <a:rPr lang="de-DE" baseline="0" dirty="0" smtClean="0">
                <a:latin typeface="Verdana" pitchFamily="34" charset="0"/>
              </a:rPr>
              <a:t>Hier zwei Beispiele.</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14</a:t>
            </a:fld>
            <a:endParaRPr lang="de-DE"/>
          </a:p>
        </p:txBody>
      </p:sp>
    </p:spTree>
    <p:extLst>
      <p:ext uri="{BB962C8B-B14F-4D97-AF65-F5344CB8AC3E}">
        <p14:creationId xmlns:p14="http://schemas.microsoft.com/office/powerpoint/2010/main" val="16365224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smtClean="0">
                <a:solidFill>
                  <a:schemeClr val="tx1"/>
                </a:solidFill>
                <a:latin typeface="Verdana" pitchFamily="34" charset="0"/>
                <a:ea typeface="+mn-ea"/>
                <a:cs typeface="Arial" charset="0"/>
              </a:rPr>
              <a:t>Im Gegensatz zu den Regelwerken, die wir bislang verwendet haben, sind die Beispiele in den RDA nicht präskriptiv sondern nur illustrierend. Darüber hinaus sind sie zurzeit mehr dem anglo-amerikanischen Hintergrund angepasst. Für den deutschen Sprachraum werden die Beispiele innerhalb der Anwendungsrichtlinien, den D-A-CH abgelegt, bei Bedarf aber auch in den Standard selbst eingebracht. Die Beispiele in der deutschen Übersetzung werden sukzessive für die deutschen Bedürfnisse angepasst. </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15</a:t>
            </a:fld>
            <a:endParaRPr lang="de-DE"/>
          </a:p>
        </p:txBody>
      </p:sp>
    </p:spTree>
    <p:extLst>
      <p:ext uri="{BB962C8B-B14F-4D97-AF65-F5344CB8AC3E}">
        <p14:creationId xmlns:p14="http://schemas.microsoft.com/office/powerpoint/2010/main" val="6507991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Beispiele gibt es sowohl</a:t>
            </a:r>
            <a:r>
              <a:rPr lang="de-DE" baseline="0" dirty="0" smtClean="0">
                <a:latin typeface="Verdana" pitchFamily="34" charset="0"/>
              </a:rPr>
              <a:t> </a:t>
            </a:r>
            <a:r>
              <a:rPr lang="de-DE" dirty="0" smtClean="0">
                <a:latin typeface="Verdana" pitchFamily="34" charset="0"/>
              </a:rPr>
              <a:t>zu Regelwerksstellen</a:t>
            </a:r>
            <a:r>
              <a:rPr lang="de-DE" baseline="0" dirty="0" smtClean="0">
                <a:latin typeface="Verdana" pitchFamily="34" charset="0"/>
              </a:rPr>
              <a:t> als auch zu Alternativen und Optionen.</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16</a:t>
            </a:fld>
            <a:endParaRPr lang="de-DE"/>
          </a:p>
        </p:txBody>
      </p:sp>
    </p:spTree>
    <p:extLst>
      <p:ext uri="{BB962C8B-B14F-4D97-AF65-F5344CB8AC3E}">
        <p14:creationId xmlns:p14="http://schemas.microsoft.com/office/powerpoint/2010/main" val="9754421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latin typeface="Verdana" pitchFamily="34" charset="0"/>
              </a:rPr>
              <a:t>Die RDA enthalten eine Reihe von Bestimmungen, die als Ausnahmen bezeichnet werden. Dies wird an der Regelwerksstelle 0.9 beschrieben.</a:t>
            </a:r>
          </a:p>
          <a:p>
            <a:r>
              <a:rPr lang="de-DE" dirty="0" smtClean="0">
                <a:latin typeface="Verdana" pitchFamily="34" charset="0"/>
              </a:rPr>
              <a:t>Eine Ausnahme bezieht sich direkt auf die unmittelbar vorangehende Bestimmung und bezieht sich i.d.R. auf eine spezifische Art von Ressource oder eine spezifische Gegebenheit.</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17</a:t>
            </a:fld>
            <a:endParaRPr lang="de-DE"/>
          </a:p>
        </p:txBody>
      </p:sp>
    </p:spTree>
    <p:extLst>
      <p:ext uri="{BB962C8B-B14F-4D97-AF65-F5344CB8AC3E}">
        <p14:creationId xmlns:p14="http://schemas.microsoft.com/office/powerpoint/2010/main" val="27209458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RDA</a:t>
            </a:r>
            <a:r>
              <a:rPr lang="de-DE" baseline="0" dirty="0" smtClean="0"/>
              <a:t> 1.5 werden drei Arten unterschieden und dargestellt, wie eine Ressource beschrieben werden kann.</a:t>
            </a:r>
            <a:endParaRPr lang="de-DE" dirty="0" smtClean="0"/>
          </a:p>
          <a:p>
            <a:r>
              <a:rPr lang="de-DE" dirty="0" smtClean="0"/>
              <a:t>Eine umfassende Beschreibung wird verwendet, um die Ressource als Ganzes zu beschreiben. </a:t>
            </a:r>
          </a:p>
          <a:p>
            <a:r>
              <a:rPr lang="de-DE" dirty="0" smtClean="0"/>
              <a:t>Eine analytische Beschreibung wird verwendet, um einen Teil einer größeren Ressource zu beschreiben. </a:t>
            </a: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Eine hierarchische Beschreibung wird verwendet, um eine Ressource zu beschreiben, die aus mehreren Teilen besteht. Sie kombiniert eine umfassende Beschreibung des Ganzen mit analytischen Beschreibungen eines Teils oder mehrerer Teile. Wenn Teile der Ressource weiter unterteilt sind in eigene Teile, können für diese weiteren Unterteilungen analytische Beschreibungen erstellt werden.</a:t>
            </a: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Im Laufe der weiteren Schulungen werden Ihnen diese Beschreibungsarten genauer vorgestellt.</a:t>
            </a:r>
            <a:r>
              <a:rPr lang="de-DE" baseline="0" dirty="0" smtClean="0"/>
              <a:t> An dieser Stelle sollen Sie zunächst die Begriffe kennenlernen. </a:t>
            </a:r>
            <a:endParaRPr lang="de-DE" dirty="0" smtClean="0"/>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18</a:t>
            </a:fld>
            <a:endParaRPr lang="de-DE"/>
          </a:p>
        </p:txBody>
      </p:sp>
    </p:spTree>
    <p:extLst>
      <p:ext uri="{BB962C8B-B14F-4D97-AF65-F5344CB8AC3E}">
        <p14:creationId xmlns:p14="http://schemas.microsoft.com/office/powerpoint/2010/main" val="41331209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Führen Sie die oben genannten Übungsvorschläge</a:t>
            </a:r>
            <a:r>
              <a:rPr lang="de-DE" baseline="0" dirty="0" smtClean="0"/>
              <a:t> getrennt oder auch in Kombination durch. Notieren Sie sich Fragen, auf die Sie vielleicht im weiteren Verlauf der Schulungen zurück kommen möchten.</a:t>
            </a:r>
          </a:p>
          <a:p>
            <a:endParaRPr lang="de-DE" baseline="0" dirty="0" smtClean="0"/>
          </a:p>
          <a:p>
            <a:r>
              <a:rPr lang="de-DE" baseline="0" dirty="0" smtClean="0"/>
              <a:t>Tipp: Sie finden das Standardelemente-Set im RDA-Info-Wiki unter https://wiki.dnb.de/display/RDAINFO/Regelwerk</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19</a:t>
            </a:fld>
            <a:endParaRPr lang="de-DE"/>
          </a:p>
        </p:txBody>
      </p:sp>
    </p:spTree>
    <p:extLst>
      <p:ext uri="{BB962C8B-B14F-4D97-AF65-F5344CB8AC3E}">
        <p14:creationId xmlns:p14="http://schemas.microsoft.com/office/powerpoint/2010/main" val="1504789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latin typeface="Verdana" pitchFamily="34" charset="0"/>
              </a:rPr>
              <a:t>Modu</a:t>
            </a:r>
            <a:r>
              <a:rPr lang="de-DE" baseline="0" dirty="0" smtClean="0">
                <a:latin typeface="Verdana" pitchFamily="34" charset="0"/>
              </a:rPr>
              <a:t>l 1 ist eine </a:t>
            </a:r>
            <a:r>
              <a:rPr lang="de-DE" dirty="0" smtClean="0">
                <a:latin typeface="Verdana" pitchFamily="34" charset="0"/>
              </a:rPr>
              <a:t>allgemeine Schulung und soll dazu dienen, die</a:t>
            </a:r>
            <a:r>
              <a:rPr lang="de-DE" baseline="0" dirty="0" smtClean="0">
                <a:latin typeface="Verdana" pitchFamily="34" charset="0"/>
              </a:rPr>
              <a:t> Grundlagen für das Verständnis des Standards RDA zu legen. Gleichzeitig dient sie als Einführung für die fachspezifischen Schulungen. Die vorliegende Präsentation ist sowohl für die Vermittlung in einer Präsenzveranstaltung als auch zum Selbststudium geeignet.</a:t>
            </a:r>
          </a:p>
          <a:p>
            <a:endParaRPr lang="de-DE" baseline="0" dirty="0" smtClean="0">
              <a:latin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latin typeface="Verdana" pitchFamily="34" charset="0"/>
              </a:rPr>
              <a:t>Alle Schulungsunterlagen der AG RDA sind unter der Lizenz </a:t>
            </a:r>
            <a:r>
              <a:rPr lang="en-US" sz="1200" i="1"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CC BY-NC-SA. </a:t>
            </a:r>
            <a:r>
              <a:rPr lang="en-US" sz="1200" i="1" dirty="0" err="1"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Namensnennung-NichtKommerziell-Weitergabe</a:t>
            </a:r>
            <a:r>
              <a:rPr lang="en-US" sz="1200" i="1"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 </a:t>
            </a:r>
            <a:r>
              <a:rPr lang="en-US" sz="1200" i="1" dirty="0" err="1"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unter</a:t>
            </a:r>
            <a:r>
              <a:rPr lang="en-US" sz="1200" i="1"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 </a:t>
            </a:r>
            <a:r>
              <a:rPr lang="en-US" sz="1200" i="1" dirty="0" err="1"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gleichen</a:t>
            </a:r>
            <a:r>
              <a:rPr lang="en-US" sz="1200" i="1"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 </a:t>
            </a:r>
            <a:r>
              <a:rPr lang="en-US" sz="1200" i="1" dirty="0" err="1"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Bedingungen</a:t>
            </a:r>
            <a:r>
              <a:rPr lang="en-US" sz="1200"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 </a:t>
            </a:r>
            <a:r>
              <a:rPr lang="en-US" sz="1200" dirty="0" err="1"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öffentlich</a:t>
            </a:r>
            <a:r>
              <a:rPr lang="en-US" sz="1200" baseline="0"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 </a:t>
            </a:r>
            <a:r>
              <a:rPr lang="en-US" sz="1200" baseline="0" dirty="0" err="1"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zugänglich</a:t>
            </a:r>
            <a:r>
              <a:rPr lang="en-US" sz="1200" baseline="0"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a:t>
            </a:r>
            <a:endParaRPr lang="de-DE" sz="12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latin typeface="Verdana" pitchFamily="34" charset="0"/>
              </a:rPr>
              <a:t>Sicher sind Ihnen bereits im Laufe</a:t>
            </a:r>
            <a:r>
              <a:rPr lang="de-DE" baseline="0" dirty="0" smtClean="0">
                <a:latin typeface="Verdana" pitchFamily="34" charset="0"/>
              </a:rPr>
              <a:t> dieser RDA-Grundlagenschulung Begriffe aufgefallen, die Sie nicht kennen. Mit den RDA werden Sie neue Begriffe kennenlernen, wie den geistigen Schöpfer. Andere Begriffe haben sich geändert. So heißt es nicht mehr Hauptsachtitel sondern Haupttitel.</a:t>
            </a:r>
          </a:p>
          <a:p>
            <a:r>
              <a:rPr lang="de-DE" baseline="0" dirty="0" smtClean="0">
                <a:latin typeface="Verdana" pitchFamily="34" charset="0"/>
              </a:rPr>
              <a:t>Es gibt aber auch Begriffe, die ersatzlos weggefallen sind. Hierzu gehört z. B. der Einheitssachtitel. Diese Sachverhalte werden in RDA in einem veränderten Zusammenhang gesehen und werden in anderer Form beschrieben.</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20</a:t>
            </a:fld>
            <a:endParaRPr lang="de-DE"/>
          </a:p>
        </p:txBody>
      </p:sp>
    </p:spTree>
    <p:extLst>
      <p:ext uri="{BB962C8B-B14F-4D97-AF65-F5344CB8AC3E}">
        <p14:creationId xmlns:p14="http://schemas.microsoft.com/office/powerpoint/2010/main" val="14981862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smtClean="0">
                <a:solidFill>
                  <a:schemeClr val="tx1"/>
                </a:solidFill>
                <a:latin typeface="Verdana" pitchFamily="34" charset="0"/>
                <a:ea typeface="+mn-ea"/>
                <a:cs typeface="Arial" charset="0"/>
              </a:rPr>
              <a:t>Das Prinzip des Cataloguers Judgement zieht sich wie ein roter Faden durch den Standard RDA. Für viele von uns ist das vielleicht zunächst gewöhnungsbedürftig. Natürlich ist damit nicht gemeint, dass jeder/jede macht, was er oder sie gerade will. Es ist aber sehr wohl gemeint, dass jeder/jede den vorliegenden Sachverhalt prüft und die für diesen Zusammenhang richtige Entscheidung eigenständig trifft. Angesichts des sehr großen Anwendungsspektrums, dass die RDA anstrebt, kann nur dies der richtige Weg sein. Eine </a:t>
            </a:r>
            <a:r>
              <a:rPr lang="de-DE" sz="1200" b="0" i="0" u="none" strike="noStrike" kern="1200" baseline="0" dirty="0" err="1" smtClean="0">
                <a:solidFill>
                  <a:schemeClr val="tx1"/>
                </a:solidFill>
                <a:latin typeface="Verdana" pitchFamily="34" charset="0"/>
                <a:ea typeface="+mn-ea"/>
                <a:cs typeface="Arial" charset="0"/>
              </a:rPr>
              <a:t>Erfasserin</a:t>
            </a:r>
            <a:r>
              <a:rPr lang="de-DE" sz="1200" b="0" i="0" u="none" strike="noStrike" kern="1200" baseline="0" dirty="0" smtClean="0">
                <a:solidFill>
                  <a:schemeClr val="tx1"/>
                </a:solidFill>
                <a:latin typeface="Verdana" pitchFamily="34" charset="0"/>
                <a:ea typeface="+mn-ea"/>
                <a:cs typeface="Arial" charset="0"/>
              </a:rPr>
              <a:t> in einem Museum benötigt andere Angaben für ihre Materialien als der </a:t>
            </a:r>
            <a:r>
              <a:rPr lang="de-DE" sz="1200" b="0" i="0" u="none" strike="noStrike" kern="1200" baseline="0" dirty="0" err="1" smtClean="0">
                <a:solidFill>
                  <a:schemeClr val="tx1"/>
                </a:solidFill>
                <a:latin typeface="Verdana" pitchFamily="34" charset="0"/>
                <a:ea typeface="+mn-ea"/>
                <a:cs typeface="Arial" charset="0"/>
              </a:rPr>
              <a:t>Katalogisierer</a:t>
            </a:r>
            <a:r>
              <a:rPr lang="de-DE" sz="1200" b="0" i="0" u="none" strike="noStrike" kern="1200" baseline="0" dirty="0" smtClean="0">
                <a:solidFill>
                  <a:schemeClr val="tx1"/>
                </a:solidFill>
                <a:latin typeface="Verdana" pitchFamily="34" charset="0"/>
                <a:ea typeface="+mn-ea"/>
                <a:cs typeface="Arial" charset="0"/>
              </a:rPr>
              <a:t> in einem Verbund. Diese größtmögliche Anpassung an die jeweilige Situation und den Verwendungszweck bei gleichzeitiger Konformität mit dem Regelwerk ist mit „Cataloguers Judgement“ gemeint. Dies ist für uns neu und muss in der Praxis erst eingeübt werden. Auch hierzu werden Sie im Laufe der weiteren Schulungen Hilfestellung und Beispiele bekommen.  </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21</a:t>
            </a:fld>
            <a:endParaRPr lang="de-DE"/>
          </a:p>
        </p:txBody>
      </p:sp>
    </p:spTree>
    <p:extLst>
      <p:ext uri="{BB962C8B-B14F-4D97-AF65-F5344CB8AC3E}">
        <p14:creationId xmlns:p14="http://schemas.microsoft.com/office/powerpoint/2010/main" val="1454772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Hier noch einmal im Überblick,</a:t>
            </a:r>
            <a:r>
              <a:rPr lang="de-DE" baseline="0" dirty="0" smtClean="0">
                <a:latin typeface="Verdana" pitchFamily="34" charset="0"/>
              </a:rPr>
              <a:t> welche Lerninhalte in diesem Modul </a:t>
            </a:r>
            <a:r>
              <a:rPr lang="de-DE" baseline="0" smtClean="0">
                <a:latin typeface="Verdana" pitchFamily="34" charset="0"/>
              </a:rPr>
              <a:t>behandelt wurden. </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22</a:t>
            </a:fld>
            <a:endParaRPr lang="de-DE"/>
          </a:p>
        </p:txBody>
      </p:sp>
    </p:spTree>
    <p:extLst>
      <p:ext uri="{BB962C8B-B14F-4D97-AF65-F5344CB8AC3E}">
        <p14:creationId xmlns:p14="http://schemas.microsoft.com/office/powerpoint/2010/main" val="35445285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dirty="0" smtClean="0">
                <a:latin typeface="Verdana" pitchFamily="34" charset="0"/>
              </a:rPr>
              <a:t>Wir danken Ihnen ganz herzlich für Ihre Aufmerksamkeit</a:t>
            </a:r>
            <a:r>
              <a:rPr lang="de-DE" sz="1200" baseline="0" dirty="0" smtClean="0">
                <a:latin typeface="Verdana" pitchFamily="34" charset="0"/>
              </a:rPr>
              <a:t>! </a:t>
            </a:r>
            <a:endParaRPr lang="de-DE" sz="1200" dirty="0" smtClean="0">
              <a:latin typeface="Verdana" pitchFamily="34" charset="0"/>
            </a:endParaRPr>
          </a:p>
          <a:p>
            <a:endParaRPr lang="de-DE" sz="1200" dirty="0" smtClean="0">
              <a:latin typeface="Verdana" pitchFamily="34" charset="0"/>
            </a:endParaRPr>
          </a:p>
          <a:p>
            <a:r>
              <a:rPr lang="de-DE" sz="1200" dirty="0" smtClean="0">
                <a:latin typeface="Verdana" pitchFamily="34" charset="0"/>
              </a:rPr>
              <a:t>Wir möchten Sie noch auf das RDA-Info-Wiki</a:t>
            </a:r>
            <a:r>
              <a:rPr lang="de-DE" sz="1200" baseline="0" dirty="0" smtClean="0">
                <a:latin typeface="Verdana" pitchFamily="34" charset="0"/>
              </a:rPr>
              <a:t> aufmerksam machen. Dort sind alle Informationen rund um den Standard RDA und die Implementierung im deutschsprachigen Raum gebündelt. Es ist frei zugänglich, ein Passwort ist nicht nötig. </a:t>
            </a:r>
          </a:p>
          <a:p>
            <a:endParaRPr lang="de-DE" sz="1200" baseline="0" dirty="0" smtClean="0">
              <a:latin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200" baseline="0" dirty="0" smtClean="0">
                <a:latin typeface="Verdana" pitchFamily="34" charset="0"/>
              </a:rPr>
              <a:t>Für direkte Fragen stehen wir Ihnen gerne unter der Mail-Adresse rda-info@dnb.de zur Verfügung und für den Austausch zu allen Themen rund um RDA gibt es seit Januar 2015 eine Mailingliste mit der Adresse </a:t>
            </a:r>
            <a:r>
              <a:rPr lang="de-DE" sz="1200" dirty="0" smtClean="0">
                <a:latin typeface="Verdana" pitchFamily="34" charset="0"/>
                <a:hlinkClick r:id="rId3"/>
              </a:rPr>
              <a:t>rda-info-liste@lists.dnb.de</a:t>
            </a:r>
            <a:r>
              <a:rPr lang="de-DE" sz="1200" dirty="0" smtClean="0">
                <a:latin typeface="Verdana" pitchFamily="34" charset="0"/>
              </a:rPr>
              <a:t>. Unter diesem Link</a:t>
            </a:r>
            <a:r>
              <a:rPr lang="de-DE" sz="1200" baseline="0" dirty="0" smtClean="0">
                <a:latin typeface="Verdana" pitchFamily="34" charset="0"/>
              </a:rPr>
              <a:t> http://lists.dnb.de/mailman/listinfo/rda-info-liste kommen Sie direkt zur Anmeldung. </a:t>
            </a:r>
            <a:endParaRPr lang="de-DE" sz="1200"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23</a:t>
            </a:fld>
            <a:endParaRPr lang="de-DE"/>
          </a:p>
        </p:txBody>
      </p:sp>
    </p:spTree>
    <p:extLst>
      <p:ext uri="{BB962C8B-B14F-4D97-AF65-F5344CB8AC3E}">
        <p14:creationId xmlns:p14="http://schemas.microsoft.com/office/powerpoint/2010/main" val="466765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Bef>
                <a:spcPts val="0"/>
              </a:spcBef>
            </a:pPr>
            <a:r>
              <a:rPr lang="de-DE" sz="1200" dirty="0" smtClean="0">
                <a:latin typeface="Verdana" pitchFamily="34" charset="0"/>
              </a:rPr>
              <a:t>Im ersten Teil dieser Schulung werden die Modelle,</a:t>
            </a:r>
            <a:r>
              <a:rPr lang="de-DE" sz="1200" baseline="0" dirty="0" smtClean="0">
                <a:latin typeface="Verdana" pitchFamily="34" charset="0"/>
              </a:rPr>
              <a:t> die dem Standard RDA zugrunde liegen, vorgestellt. Im zweiten Teil lernen Sie die Entstehung und die Organisation der RDA sowie das Arbeitsinstrument </a:t>
            </a:r>
            <a:r>
              <a:rPr lang="de-DE" sz="1200" baseline="0" dirty="0" smtClean="0">
                <a:latin typeface="Verdana" pitchFamily="34" charset="0"/>
              </a:rPr>
              <a:t>RDA Toolkit </a:t>
            </a:r>
            <a:r>
              <a:rPr lang="de-DE" sz="1200" baseline="0" dirty="0" smtClean="0">
                <a:latin typeface="Verdana" pitchFamily="34" charset="0"/>
              </a:rPr>
              <a:t>kennen. Im dritten Teil beschäftigen wir uns mit der Struktur und dem Aufbau der RDA und der letzte Teil stellt Ihnen die Grundbegriffe vor, die Sie für die Anwendung der RDA unbedingt benötigen.</a:t>
            </a:r>
          </a:p>
          <a:p>
            <a:pPr>
              <a:spcBef>
                <a:spcPts val="0"/>
              </a:spcBef>
            </a:pPr>
            <a:endParaRPr lang="de-DE" sz="1200" baseline="0" dirty="0" smtClean="0">
              <a:latin typeface="Verdana" pitchFamily="34" charset="0"/>
            </a:endParaRPr>
          </a:p>
          <a:p>
            <a:pPr>
              <a:spcBef>
                <a:spcPts val="0"/>
              </a:spcBef>
            </a:pPr>
            <a:r>
              <a:rPr lang="de-DE" sz="1200" baseline="0" dirty="0" smtClean="0">
                <a:latin typeface="Verdana" pitchFamily="34" charset="0"/>
              </a:rPr>
              <a:t>Zu einzelnen Lerninhalten gibt es Aufgaben zum üben und festigen der gerade behandelten Inhalte. Diese finden Sie in getrennten Dokumenten, ebenso die Lösungen zu den Aufgaben.</a:t>
            </a:r>
            <a:endParaRPr lang="de-DE" sz="1200" dirty="0" smtClean="0">
              <a:latin typeface="Verdana"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3</a:t>
            </a:fld>
            <a:endParaRPr lang="de-DE"/>
          </a:p>
        </p:txBody>
      </p:sp>
    </p:spTree>
    <p:extLst>
      <p:ext uri="{BB962C8B-B14F-4D97-AF65-F5344CB8AC3E}">
        <p14:creationId xmlns:p14="http://schemas.microsoft.com/office/powerpoint/2010/main" val="4252499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Hier noch einmal im Überblick,</a:t>
            </a:r>
            <a:r>
              <a:rPr lang="de-DE" baseline="0" dirty="0" smtClean="0">
                <a:latin typeface="Verdana" pitchFamily="34" charset="0"/>
              </a:rPr>
              <a:t> welche Lerninhalte Ihnen während der Schulung begegnen werden.</a:t>
            </a:r>
            <a:endParaRPr lang="de-DE" dirty="0" smtClean="0">
              <a:latin typeface="Verdana"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4</a:t>
            </a:fld>
            <a:endParaRPr lang="de-DE"/>
          </a:p>
        </p:txBody>
      </p:sp>
    </p:spTree>
    <p:extLst>
      <p:ext uri="{BB962C8B-B14F-4D97-AF65-F5344CB8AC3E}">
        <p14:creationId xmlns:p14="http://schemas.microsoft.com/office/powerpoint/2010/main" val="4081873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latin typeface="Verdana" pitchFamily="34" charset="0"/>
              </a:rPr>
              <a:t>Der letzte Teil der RDA-Grundlagenschulung stellt Ihnen die Grundbegriffe</a:t>
            </a:r>
            <a:r>
              <a:rPr lang="de-DE" baseline="0" dirty="0" smtClean="0">
                <a:latin typeface="Verdana" pitchFamily="34" charset="0"/>
              </a:rPr>
              <a:t> vor, die Sie für Ihre Arbeit mit dem Standard kennen müssen.</a:t>
            </a:r>
            <a:endParaRPr lang="de-DE" dirty="0">
              <a:latin typeface="Verdana"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5</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latin typeface="Verdana" pitchFamily="34" charset="0"/>
              </a:rPr>
              <a:t>Wie bereits erwähnt,</a:t>
            </a:r>
            <a:r>
              <a:rPr lang="de-DE" baseline="0" dirty="0" smtClean="0">
                <a:latin typeface="Verdana" pitchFamily="34" charset="0"/>
              </a:rPr>
              <a:t> verwendet der Standard RDA das Vokabular der FRBR. Diese Begriffe haben wir ausführlich im ersten Teil der Schulung besprochen.</a:t>
            </a:r>
          </a:p>
          <a:p>
            <a:endParaRPr lang="de-DE" baseline="0" dirty="0" smtClean="0">
              <a:latin typeface="Verdana" pitchFamily="34" charset="0"/>
            </a:endParaRPr>
          </a:p>
          <a:p>
            <a:r>
              <a:rPr lang="de-DE" baseline="0" dirty="0" smtClean="0">
                <a:latin typeface="Verdana" pitchFamily="34" charset="0"/>
              </a:rPr>
              <a:t>Im folgenden und letzten Teil der RDA-Grundlagenschulung möchten wir Ihnen nun weitere Begriffe vorstellen. Die meisten davon finden Sie auch im Kapitel 0 erläutert. </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6</a:t>
            </a:fld>
            <a:endParaRPr lang="de-DE"/>
          </a:p>
        </p:txBody>
      </p:sp>
    </p:spTree>
    <p:extLst>
      <p:ext uri="{BB962C8B-B14F-4D97-AF65-F5344CB8AC3E}">
        <p14:creationId xmlns:p14="http://schemas.microsoft.com/office/powerpoint/2010/main" val="2567188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latin typeface="Verdana" pitchFamily="34" charset="0"/>
              </a:rPr>
              <a:t>In den RDA ist eine Reihe von Elementen als Kernelement (</a:t>
            </a:r>
            <a:r>
              <a:rPr lang="de-DE" i="1" dirty="0" err="1" smtClean="0">
                <a:latin typeface="Verdana" pitchFamily="34" charset="0"/>
              </a:rPr>
              <a:t>core</a:t>
            </a:r>
            <a:r>
              <a:rPr lang="de-DE" dirty="0" smtClean="0">
                <a:latin typeface="Verdana" pitchFamily="34" charset="0"/>
              </a:rPr>
              <a:t>) gekennzeichnet. Diese Elemente sind in RDA im Kapitel</a:t>
            </a:r>
            <a:r>
              <a:rPr lang="de-DE" baseline="0" dirty="0" smtClean="0">
                <a:latin typeface="Verdana" pitchFamily="34" charset="0"/>
              </a:rPr>
              <a:t> 0 </a:t>
            </a:r>
            <a:r>
              <a:rPr lang="de-DE" dirty="0" smtClean="0">
                <a:latin typeface="Verdana" pitchFamily="34" charset="0"/>
              </a:rPr>
              <a:t>unter RDA 0.6.2 - RDA 0.6.7 aufgelistet. Die Erfassung dieser Elemente ist vorgeschrieben, wenn die Angabe auf die Ressource bzw. die Entität zutrifft (</a:t>
            </a:r>
            <a:r>
              <a:rPr lang="de-DE" i="1" dirty="0" err="1" smtClean="0">
                <a:latin typeface="Verdana" pitchFamily="34" charset="0"/>
              </a:rPr>
              <a:t>applicable</a:t>
            </a:r>
            <a:r>
              <a:rPr lang="de-DE" dirty="0" smtClean="0">
                <a:latin typeface="Verdana" pitchFamily="34" charset="0"/>
              </a:rPr>
              <a:t>) und sie entweder vorhanden oder einfach ermittelbar ist (</a:t>
            </a:r>
            <a:r>
              <a:rPr lang="de-DE" i="1" dirty="0" err="1" smtClean="0">
                <a:latin typeface="Verdana" pitchFamily="34" charset="0"/>
              </a:rPr>
              <a:t>readily</a:t>
            </a:r>
            <a:r>
              <a:rPr lang="de-DE" i="1" dirty="0" smtClean="0">
                <a:latin typeface="Verdana" pitchFamily="34" charset="0"/>
              </a:rPr>
              <a:t> </a:t>
            </a:r>
            <a:r>
              <a:rPr lang="de-DE" i="1" dirty="0" err="1" smtClean="0">
                <a:latin typeface="Verdana" pitchFamily="34" charset="0"/>
              </a:rPr>
              <a:t>ascertainable</a:t>
            </a:r>
            <a:r>
              <a:rPr lang="de-DE" dirty="0" smtClean="0">
                <a:latin typeface="Verdana" pitchFamily="34" charset="0"/>
              </a:rPr>
              <a:t>). Einige dieser Kernelemente gelten nur dann als Kernelement, wenn bestimmte andere Elemente nicht besetzt werden können, wenn es sich z. B. um bestimmte Ressourcenarten handelt oder wenn sie zu Unterscheidungszwecken angegeben werden müssen (</a:t>
            </a:r>
            <a:r>
              <a:rPr lang="de-DE" dirty="0" err="1" smtClean="0">
                <a:latin typeface="Verdana" pitchFamily="34" charset="0"/>
              </a:rPr>
              <a:t>core</a:t>
            </a:r>
            <a:r>
              <a:rPr lang="de-DE" dirty="0" smtClean="0">
                <a:latin typeface="Verdana" pitchFamily="34" charset="0"/>
              </a:rPr>
              <a:t> </a:t>
            </a:r>
            <a:r>
              <a:rPr lang="de-DE" dirty="0" err="1" smtClean="0">
                <a:latin typeface="Verdana" pitchFamily="34" charset="0"/>
              </a:rPr>
              <a:t>if</a:t>
            </a:r>
            <a:r>
              <a:rPr lang="de-DE" dirty="0" smtClean="0">
                <a:latin typeface="Verdana" pitchFamily="34" charset="0"/>
              </a:rPr>
              <a:t>).</a:t>
            </a:r>
          </a:p>
          <a:p>
            <a:r>
              <a:rPr lang="de-DE" dirty="0" smtClean="0">
                <a:latin typeface="Verdana" pitchFamily="34" charset="0"/>
              </a:rPr>
              <a:t>Alle im Standard definierten Kernelemente zusammen bilden einen Mindeststandard für die Erschließung nach RDA. Die Angabe weiterer spezifischer Elemente ist Ermessenssache</a:t>
            </a:r>
            <a:r>
              <a:rPr lang="de-DE" baseline="0" dirty="0" smtClean="0">
                <a:latin typeface="Verdana" pitchFamily="34" charset="0"/>
              </a:rPr>
              <a:t> und liegt im Entscheidungsspielraum der anwendenden Institution z. B in Form von Ka</a:t>
            </a:r>
            <a:r>
              <a:rPr lang="de-DE" dirty="0" smtClean="0">
                <a:latin typeface="Verdana" pitchFamily="34" charset="0"/>
              </a:rPr>
              <a:t>talogisierungslevel.</a:t>
            </a:r>
            <a:r>
              <a:rPr lang="de-DE" baseline="0" dirty="0" smtClean="0">
                <a:latin typeface="Verdana" pitchFamily="34" charset="0"/>
              </a:rPr>
              <a:t> Sie kann diese Entscheidung aber auch </a:t>
            </a:r>
            <a:r>
              <a:rPr lang="de-DE" dirty="0" smtClean="0">
                <a:latin typeface="Verdana" pitchFamily="34" charset="0"/>
              </a:rPr>
              <a:t>ins Ermessen des </a:t>
            </a:r>
            <a:r>
              <a:rPr lang="de-DE" dirty="0" err="1" smtClean="0">
                <a:latin typeface="Verdana" pitchFamily="34" charset="0"/>
              </a:rPr>
              <a:t>Katalogisierers</a:t>
            </a:r>
            <a:r>
              <a:rPr lang="de-DE" dirty="0" smtClean="0">
                <a:latin typeface="Verdana" pitchFamily="34" charset="0"/>
              </a:rPr>
              <a:t> stellen.</a:t>
            </a:r>
            <a:r>
              <a:rPr lang="de-DE" baseline="0" dirty="0" smtClean="0">
                <a:latin typeface="Verdana" pitchFamily="34" charset="0"/>
              </a:rPr>
              <a:t> Hierauf gehen wir am Ende der Schulung noch einmal genauer ein.</a:t>
            </a:r>
          </a:p>
          <a:p>
            <a:r>
              <a:rPr lang="de-DE" baseline="0" dirty="0" smtClean="0">
                <a:latin typeface="Verdana" pitchFamily="34" charset="0"/>
              </a:rPr>
              <a:t>Um den Datentausch jedoch möglichst einfach und sinnvoll zu gestalten haben die Mitglieder der AG RDA ein gemeinsames Standardelemente-Set für den deutschsprachigen Raum erarbeitet und  folgende Festlegungen getroffen: </a:t>
            </a:r>
            <a:r>
              <a:rPr lang="de-DE" dirty="0" smtClean="0">
                <a:latin typeface="Verdana" pitchFamily="34" charset="0"/>
              </a:rPr>
              <a:t>Die zusätzlich zu verwendenden Elemente werden im Deutschen  als „Zusatzelemente“ bezeichnet. </a:t>
            </a:r>
            <a:r>
              <a:rPr lang="de-DE" i="1" dirty="0" smtClean="0">
                <a:latin typeface="Verdana" pitchFamily="34" charset="0"/>
              </a:rPr>
              <a:t>Kernelemente</a:t>
            </a:r>
            <a:r>
              <a:rPr lang="de-DE" dirty="0" smtClean="0">
                <a:latin typeface="Verdana" pitchFamily="34" charset="0"/>
              </a:rPr>
              <a:t> und </a:t>
            </a:r>
            <a:r>
              <a:rPr lang="de-DE" i="1" dirty="0" smtClean="0">
                <a:latin typeface="Verdana" pitchFamily="34" charset="0"/>
              </a:rPr>
              <a:t>Zusatzelemente</a:t>
            </a:r>
            <a:r>
              <a:rPr lang="de-DE" dirty="0" smtClean="0">
                <a:latin typeface="Verdana" pitchFamily="34" charset="0"/>
              </a:rPr>
              <a:t> bilden zusammen das </a:t>
            </a:r>
            <a:r>
              <a:rPr lang="de-DE" i="1" dirty="0" smtClean="0">
                <a:latin typeface="Verdana" pitchFamily="34" charset="0"/>
              </a:rPr>
              <a:t>Standardelemente-Set. </a:t>
            </a:r>
            <a:r>
              <a:rPr lang="de-DE" dirty="0" smtClean="0">
                <a:latin typeface="Verdana" pitchFamily="34" charset="0"/>
              </a:rPr>
              <a:t>Alle Elemente des Standardelemente-Sets stellen einen verbindlichen Mindeststandard für die Katalogisierung im deutschsprachigen Raum dar. Die Erfassung weiterer, über die im Standardelemente-Set festgelegten Elemente hinaus, steht im Ermessen jeder einzelnen Bibliothek bzw. katalogisierenden Institution.</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7</a:t>
            </a:fld>
            <a:endParaRPr lang="de-DE"/>
          </a:p>
        </p:txBody>
      </p:sp>
    </p:spTree>
    <p:extLst>
      <p:ext uri="{BB962C8B-B14F-4D97-AF65-F5344CB8AC3E}">
        <p14:creationId xmlns:p14="http://schemas.microsoft.com/office/powerpoint/2010/main" val="3543698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Dieses</a:t>
            </a:r>
            <a:r>
              <a:rPr lang="de-DE" baseline="0" dirty="0" smtClean="0">
                <a:latin typeface="Verdana" pitchFamily="34" charset="0"/>
              </a:rPr>
              <a:t> </a:t>
            </a:r>
            <a:r>
              <a:rPr lang="de-DE" dirty="0" smtClean="0">
                <a:latin typeface="Verdana" pitchFamily="34" charset="0"/>
              </a:rPr>
              <a:t>Standardelemente-Set für den deutschsprachigen Raum,</a:t>
            </a:r>
            <a:r>
              <a:rPr lang="de-DE" baseline="0" dirty="0" smtClean="0">
                <a:latin typeface="Verdana" pitchFamily="34" charset="0"/>
              </a:rPr>
              <a:t> besteht aus den in den RDA festgelegten Kernelementen und den vereinbarten Zusatzelementen. Es liegt in zwei Ausgaben vor: einmal für die bibliografischen Daten und einmal für die Normdaten. </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8</a:t>
            </a:fld>
            <a:endParaRPr lang="de-DE"/>
          </a:p>
        </p:txBody>
      </p:sp>
    </p:spTree>
    <p:extLst>
      <p:ext uri="{BB962C8B-B14F-4D97-AF65-F5344CB8AC3E}">
        <p14:creationId xmlns:p14="http://schemas.microsoft.com/office/powerpoint/2010/main" val="1787896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Hier ein Screenshot aus</a:t>
            </a:r>
            <a:r>
              <a:rPr lang="de-DE" baseline="0" dirty="0" smtClean="0">
                <a:latin typeface="Verdana" pitchFamily="34" charset="0"/>
              </a:rPr>
              <a:t> dem Standardelemente-Set für Normdaten. Die grau unterlegten Felder sind die Kernelemente, die weißen enthalten Kernelemente unter bestimmten Bedingungen und die grün unterlegen Felder enthalten die Zusatzelemente.</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9</a:t>
            </a:fld>
            <a:endParaRPr lang="de-DE"/>
          </a:p>
        </p:txBody>
      </p:sp>
    </p:spTree>
    <p:extLst>
      <p:ext uri="{BB962C8B-B14F-4D97-AF65-F5344CB8AC3E}">
        <p14:creationId xmlns:p14="http://schemas.microsoft.com/office/powerpoint/2010/main" val="43216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508918"/>
          </a:xfrm>
        </p:spPr>
        <p:txBody>
          <a:bodyPr/>
          <a:lstStyle>
            <a:lvl1pPr algn="l">
              <a:defRPr sz="2800">
                <a:solidFill>
                  <a:schemeClr val="accent1">
                    <a:lumMod val="75000"/>
                  </a:schemeClr>
                </a:solidFill>
              </a:defRPr>
            </a:lvl1pPr>
          </a:lstStyle>
          <a:p>
            <a:r>
              <a:rPr lang="de-DE" dirty="0" smtClean="0"/>
              <a:t>Titelmasterformat durch Klicken bearbeiten</a:t>
            </a:r>
            <a:endParaRPr lang="de-DE" dirty="0"/>
          </a:p>
        </p:txBody>
      </p:sp>
      <p:sp>
        <p:nvSpPr>
          <p:cNvPr id="7" name="Textplatzhalter 6"/>
          <p:cNvSpPr>
            <a:spLocks noGrp="1"/>
          </p:cNvSpPr>
          <p:nvPr>
            <p:ph type="body" sz="quarter" idx="13"/>
          </p:nvPr>
        </p:nvSpPr>
        <p:spPr>
          <a:xfrm>
            <a:off x="251520" y="836712"/>
            <a:ext cx="8640960" cy="5472608"/>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p:txBody>
      </p:sp>
      <p:sp>
        <p:nvSpPr>
          <p:cNvPr id="12" name="Fußzeilenplatzhalter 11"/>
          <p:cNvSpPr>
            <a:spLocks noGrp="1"/>
          </p:cNvSpPr>
          <p:nvPr>
            <p:ph type="ftr" sz="quarter" idx="14"/>
          </p:nvPr>
        </p:nvSpPr>
        <p:spPr>
          <a:xfrm>
            <a:off x="467544" y="6376243"/>
            <a:ext cx="6120680" cy="365125"/>
          </a:xfrm>
        </p:spPr>
        <p:txBody>
          <a:bodyPr/>
          <a:lstStyle>
            <a:lvl1pPr algn="l">
              <a:defRPr>
                <a:solidFill>
                  <a:schemeClr val="accent1">
                    <a:lumMod val="75000"/>
                  </a:schemeClr>
                </a:solidFill>
              </a:defRPr>
            </a:lvl1pPr>
          </a:lstStyle>
          <a:p>
            <a:r>
              <a:rPr lang="de-DE" smtClean="0"/>
              <a:t>AG RDA Schulungsunterlagen – Modul 1: Einführung und Grundlagen | Stand: 23.04.2015 | CC BY-NC-SA</a:t>
            </a:r>
            <a:endParaRPr lang="de-DE" dirty="0"/>
          </a:p>
        </p:txBody>
      </p:sp>
      <p:sp>
        <p:nvSpPr>
          <p:cNvPr id="9" name="Foliennummernplatzhalter 5"/>
          <p:cNvSpPr>
            <a:spLocks noGrp="1"/>
          </p:cNvSpPr>
          <p:nvPr>
            <p:ph type="sldNum" sz="quarter" idx="4"/>
          </p:nvPr>
        </p:nvSpPr>
        <p:spPr>
          <a:xfrm>
            <a:off x="7236296" y="6376243"/>
            <a:ext cx="145050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90F1-7CA1-4166-A522-500460961984}" type="slidenum">
              <a:rPr lang="de-DE" smtClean="0"/>
              <a:pPr/>
              <a:t>‹Nr.›</a:t>
            </a:fld>
            <a:endParaRPr lang="de-DE"/>
          </a:p>
        </p:txBody>
      </p:sp>
    </p:spTree>
    <p:extLst>
      <p:ext uri="{BB962C8B-B14F-4D97-AF65-F5344CB8AC3E}">
        <p14:creationId xmlns:p14="http://schemas.microsoft.com/office/powerpoint/2010/main" val="36677943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p:txBody>
      </p:sp>
      <p:sp>
        <p:nvSpPr>
          <p:cNvPr id="7" name="Fußzeilenplatzhalter 6"/>
          <p:cNvSpPr>
            <a:spLocks noGrp="1"/>
          </p:cNvSpPr>
          <p:nvPr>
            <p:ph type="ftr" sz="quarter" idx="3"/>
          </p:nvPr>
        </p:nvSpPr>
        <p:spPr>
          <a:xfrm>
            <a:off x="467544" y="6381328"/>
            <a:ext cx="6264696" cy="365125"/>
          </a:xfrm>
          <a:prstGeom prst="rect">
            <a:avLst/>
          </a:prstGeom>
        </p:spPr>
        <p:txBody>
          <a:bodyPr vert="horz" lIns="91440" tIns="45720" rIns="91440" bIns="45720" rtlCol="0" anchor="ctr"/>
          <a:lstStyle>
            <a:lvl1pPr algn="l">
              <a:defRPr sz="1000" baseline="0">
                <a:solidFill>
                  <a:schemeClr val="tx1">
                    <a:lumMod val="50000"/>
                    <a:lumOff val="50000"/>
                  </a:schemeClr>
                </a:solidFill>
                <a:latin typeface="Verdana" panose="020B0604030504040204" pitchFamily="34" charset="0"/>
              </a:defRPr>
            </a:lvl1pPr>
          </a:lstStyle>
          <a:p>
            <a:r>
              <a:rPr lang="de-DE" smtClean="0"/>
              <a:t>AG RDA Schulungsunterlagen – Modul 1: Einführung und Grundlagen | Stand: 23.04.2015 | CC BY-NC-SA</a:t>
            </a:r>
            <a:endParaRPr lang="de-DE" dirty="0"/>
          </a:p>
        </p:txBody>
      </p:sp>
    </p:spTree>
    <p:extLst>
      <p:ext uri="{BB962C8B-B14F-4D97-AF65-F5344CB8AC3E}">
        <p14:creationId xmlns:p14="http://schemas.microsoft.com/office/powerpoint/2010/main" val="3311066970"/>
      </p:ext>
    </p:extLst>
  </p:cSld>
  <p:clrMap bg1="lt1" tx1="dk1" bg2="lt2" tx2="dk2" accent1="accent1" accent2="accent2" accent3="accent3" accent4="accent4" accent5="accent5" accent6="accent6" hlink="hlink" folHlink="folHlink"/>
  <p:sldLayoutIdLst>
    <p:sldLayoutId id="2147483649" r:id="rId1"/>
  </p:sldLayoutIdLst>
  <p:hf hdr="0" dt="0"/>
  <p:txStyles>
    <p:titleStyle>
      <a:lvl1pPr algn="l" defTabSz="914400" rtl="0" eaLnBrk="1" latinLnBrk="0" hangingPunct="1">
        <a:spcBef>
          <a:spcPct val="0"/>
        </a:spcBef>
        <a:buNone/>
        <a:defRPr sz="3200" kern="1200" baseline="0">
          <a:solidFill>
            <a:schemeClr val="tx1"/>
          </a:solidFill>
          <a:latin typeface="Verdana" panose="020B060403050404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jpe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jpe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5" Type="http://schemas.openxmlformats.org/officeDocument/2006/relationships/image" Target="../media/image1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3" Type="http://schemas.openxmlformats.org/officeDocument/2006/relationships/image" Target="../media/image18.tmp"/><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9.tmp"/></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0.tmp"/><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1.tmp"/><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2.tmp"/><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mailto:rda-info-liste@lists.dnb.de" TargetMode="External"/><Relationship Id="rId5" Type="http://schemas.openxmlformats.org/officeDocument/2006/relationships/hyperlink" Target="mailto:rda-info@dnb.de" TargetMode="External"/><Relationship Id="rId4" Type="http://schemas.openxmlformats.org/officeDocument/2006/relationships/hyperlink" Target="https://wiki.dnb.de/display/RDAINFO/RDA-Info"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7.tmp"/><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p:cNvSpPr/>
          <p:nvPr/>
        </p:nvSpPr>
        <p:spPr>
          <a:xfrm>
            <a:off x="611188" y="1041400"/>
            <a:ext cx="8032750" cy="3529013"/>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de-DE">
              <a:solidFill>
                <a:prstClr val="white"/>
              </a:solidFill>
            </a:endParaRPr>
          </a:p>
        </p:txBody>
      </p:sp>
      <p:sp>
        <p:nvSpPr>
          <p:cNvPr id="3075" name="Titel 1"/>
          <p:cNvSpPr>
            <a:spLocks noGrp="1"/>
          </p:cNvSpPr>
          <p:nvPr>
            <p:ph type="title"/>
          </p:nvPr>
        </p:nvSpPr>
        <p:spPr>
          <a:xfrm>
            <a:off x="1692275" y="2781300"/>
            <a:ext cx="6057900" cy="1652588"/>
          </a:xfrm>
        </p:spPr>
        <p:txBody>
          <a:bodyPr/>
          <a:lstStyle/>
          <a:p>
            <a:pPr algn="ctr"/>
            <a:r>
              <a:rPr lang="de-DE" altLang="de-DE" sz="3200" b="1" dirty="0" smtClean="0">
                <a:latin typeface="Verdana" pitchFamily="34" charset="0"/>
                <a:ea typeface="Verdana" pitchFamily="34" charset="0"/>
                <a:cs typeface="Verdana" pitchFamily="34" charset="0"/>
              </a:rPr>
              <a:t>Schulungsunterlagen der</a:t>
            </a:r>
            <a:br>
              <a:rPr lang="de-DE" altLang="de-DE" sz="3200" b="1" dirty="0" smtClean="0">
                <a:latin typeface="Verdana" pitchFamily="34" charset="0"/>
                <a:ea typeface="Verdana" pitchFamily="34" charset="0"/>
                <a:cs typeface="Verdana" pitchFamily="34" charset="0"/>
              </a:rPr>
            </a:br>
            <a:r>
              <a:rPr lang="de-DE" altLang="de-DE" sz="3200" b="1" dirty="0" smtClean="0">
                <a:latin typeface="Verdana" pitchFamily="34" charset="0"/>
                <a:ea typeface="Verdana" pitchFamily="34" charset="0"/>
                <a:cs typeface="Verdana" pitchFamily="34" charset="0"/>
              </a:rPr>
              <a:t>AG RDA</a:t>
            </a:r>
          </a:p>
        </p:txBody>
      </p:sp>
      <p:pic>
        <p:nvPicPr>
          <p:cNvPr id="3076" name="Grafik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68738" y="1171575"/>
            <a:ext cx="98583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Grafik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83188" y="1412875"/>
            <a:ext cx="15224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Grafik 1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772275" y="1771650"/>
            <a:ext cx="16478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Grafik 25"/>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56500" y="2420938"/>
            <a:ext cx="15875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Grafik 17"/>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978775" y="3057525"/>
            <a:ext cx="10287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Grafik 26"/>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978775" y="3860800"/>
            <a:ext cx="5857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Grafik 20"/>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959600" y="4433888"/>
            <a:ext cx="7810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Grafik 22"/>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5535613" y="4814888"/>
            <a:ext cx="10604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Grafik 21"/>
          <p:cNvPicPr>
            <a:picLocks noChangeAspect="1"/>
          </p:cNvPicPr>
          <p:nvPr/>
        </p:nvPicPr>
        <p:blipFill>
          <a:blip r:embed="rId11">
            <a:extLst>
              <a:ext uri="{28A0092B-C50C-407E-A947-70E740481C1C}">
                <a14:useLocalDpi xmlns:a14="http://schemas.microsoft.com/office/drawing/2010/main" val="0"/>
              </a:ext>
            </a:extLst>
          </a:blip>
          <a:srcRect r="16844"/>
          <a:stretch>
            <a:fillRect/>
          </a:stretch>
        </p:blipFill>
        <p:spPr bwMode="auto">
          <a:xfrm>
            <a:off x="4138613" y="5045075"/>
            <a:ext cx="13589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Grafik 23"/>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1908175" y="4829175"/>
            <a:ext cx="21653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Grafik 24"/>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258888" y="4254500"/>
            <a:ext cx="13620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Grafik 27"/>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00013" y="3784600"/>
            <a:ext cx="14033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Grafik 6"/>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92075" y="3108325"/>
            <a:ext cx="13462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Grafik 29"/>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2994025" y="1177925"/>
            <a:ext cx="6667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91" name="Gruppieren 8"/>
          <p:cNvGrpSpPr>
            <a:grpSpLocks/>
          </p:cNvGrpSpPr>
          <p:nvPr/>
        </p:nvGrpSpPr>
        <p:grpSpPr bwMode="auto">
          <a:xfrm>
            <a:off x="949325" y="1700213"/>
            <a:ext cx="2378075" cy="400050"/>
            <a:chOff x="948867" y="1700808"/>
            <a:chExt cx="2378195" cy="400110"/>
          </a:xfrm>
        </p:grpSpPr>
        <p:sp>
          <p:nvSpPr>
            <p:cNvPr id="3092" name="Textfeld 3"/>
            <p:cNvSpPr txBox="1">
              <a:spLocks noChangeArrowheads="1"/>
            </p:cNvSpPr>
            <p:nvPr/>
          </p:nvSpPr>
          <p:spPr bwMode="auto">
            <a:xfrm>
              <a:off x="1259632" y="1700808"/>
              <a:ext cx="20674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de-DE" altLang="de-DE" sz="1000" b="1" dirty="0" smtClean="0">
                  <a:solidFill>
                    <a:prstClr val="black"/>
                  </a:solidFill>
                  <a:latin typeface="Verdana" pitchFamily="34" charset="0"/>
                  <a:cs typeface="Arial" pitchFamily="34" charset="0"/>
                </a:rPr>
                <a:t>Vertretungen der Öffentlichen Bibliotheken</a:t>
              </a:r>
            </a:p>
          </p:txBody>
        </p:sp>
        <p:pic>
          <p:nvPicPr>
            <p:cNvPr id="3093" name="Grafik 5"/>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948867" y="1709892"/>
              <a:ext cx="31076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 name="Grafik 1"/>
          <p:cNvPicPr>
            <a:picLocks noChangeAspect="1"/>
          </p:cNvPicPr>
          <p:nvPr/>
        </p:nvPicPr>
        <p:blipFill rotWithShape="1">
          <a:blip r:embed="rId18" cstate="print">
            <a:extLst>
              <a:ext uri="{28A0092B-C50C-407E-A947-70E740481C1C}">
                <a14:useLocalDpi xmlns:a14="http://schemas.microsoft.com/office/drawing/2010/main" val="0"/>
              </a:ext>
            </a:extLst>
          </a:blip>
          <a:srcRect l="5723" t="17175" b="17717"/>
          <a:stretch/>
        </p:blipFill>
        <p:spPr>
          <a:xfrm>
            <a:off x="677899" y="2348880"/>
            <a:ext cx="1650927" cy="358775"/>
          </a:xfrm>
          <a:prstGeom prst="rect">
            <a:avLst/>
          </a:prstGeom>
        </p:spPr>
      </p:pic>
      <p:sp>
        <p:nvSpPr>
          <p:cNvPr id="4" name="Foliennummernplatzhalter 3"/>
          <p:cNvSpPr>
            <a:spLocks noGrp="1"/>
          </p:cNvSpPr>
          <p:nvPr>
            <p:ph type="sldNum" sz="quarter" idx="4"/>
          </p:nvPr>
        </p:nvSpPr>
        <p:spPr/>
        <p:txBody>
          <a:bodyPr/>
          <a:lstStyle/>
          <a:p>
            <a:fld id="{8A6690F1-7CA1-4166-A522-500460961984}" type="slidenum">
              <a:rPr lang="de-DE" smtClean="0"/>
              <a:pPr/>
              <a:t>1</a:t>
            </a:fld>
            <a:endParaRPr lang="de-DE"/>
          </a:p>
        </p:txBody>
      </p:sp>
    </p:spTree>
    <p:extLst>
      <p:ext uri="{BB962C8B-B14F-4D97-AF65-F5344CB8AC3E}">
        <p14:creationId xmlns:p14="http://schemas.microsoft.com/office/powerpoint/2010/main" val="2332250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1156990"/>
          </a:xfrm>
        </p:spPr>
        <p:txBody>
          <a:bodyPr/>
          <a:lstStyle/>
          <a:p>
            <a:r>
              <a:rPr lang="de-DE" dirty="0"/>
              <a:t>Auszug aus dem Standardelemente-Set für Titeldaten</a:t>
            </a:r>
            <a:br>
              <a:rPr lang="de-DE" dirty="0"/>
            </a:b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10</a:t>
            </a:fld>
            <a:endParaRPr lang="de-DE"/>
          </a:p>
        </p:txBody>
      </p:sp>
      <p:sp>
        <p:nvSpPr>
          <p:cNvPr id="6" name="Fußzeilenplatzhalter 3"/>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grpSp>
        <p:nvGrpSpPr>
          <p:cNvPr id="7" name="Gruppieren 6"/>
          <p:cNvGrpSpPr/>
          <p:nvPr/>
        </p:nvGrpSpPr>
        <p:grpSpPr>
          <a:xfrm>
            <a:off x="1115615" y="1085096"/>
            <a:ext cx="6917366" cy="4934904"/>
            <a:chOff x="1115615" y="1085096"/>
            <a:chExt cx="6917366" cy="4934904"/>
          </a:xfrm>
        </p:grpSpPr>
        <p:pic>
          <p:nvPicPr>
            <p:cNvPr id="3" name="Grafik 2" descr="Bildschirmausschnitt"/>
            <p:cNvPicPr>
              <a:picLocks noChangeAspect="1"/>
            </p:cNvPicPr>
            <p:nvPr/>
          </p:nvPicPr>
          <p:blipFill rotWithShape="1">
            <a:blip r:embed="rId3">
              <a:extLst>
                <a:ext uri="{28A0092B-C50C-407E-A947-70E740481C1C}">
                  <a14:useLocalDpi xmlns:a14="http://schemas.microsoft.com/office/drawing/2010/main" val="0"/>
                </a:ext>
              </a:extLst>
            </a:blip>
            <a:srcRect b="67709"/>
            <a:stretch/>
          </p:blipFill>
          <p:spPr>
            <a:xfrm>
              <a:off x="1115616" y="1085096"/>
              <a:ext cx="6917365" cy="1627624"/>
            </a:xfrm>
            <a:prstGeom prst="rect">
              <a:avLst/>
            </a:prstGeom>
          </p:spPr>
        </p:pic>
        <p:pic>
          <p:nvPicPr>
            <p:cNvPr id="4" name="Grafik 3" descr="Bildschirmausschnit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615" y="2924944"/>
              <a:ext cx="6917365" cy="3095056"/>
            </a:xfrm>
            <a:prstGeom prst="rect">
              <a:avLst/>
            </a:prstGeom>
          </p:spPr>
        </p:pic>
      </p:grpSp>
    </p:spTree>
    <p:extLst>
      <p:ext uri="{BB962C8B-B14F-4D97-AF65-F5344CB8AC3E}">
        <p14:creationId xmlns:p14="http://schemas.microsoft.com/office/powerpoint/2010/main" val="456119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Anwendungsrichtlinien</a:t>
            </a:r>
          </a:p>
        </p:txBody>
      </p:sp>
      <p:sp>
        <p:nvSpPr>
          <p:cNvPr id="5" name="Foliennummernplatzhalter 4"/>
          <p:cNvSpPr>
            <a:spLocks noGrp="1"/>
          </p:cNvSpPr>
          <p:nvPr>
            <p:ph type="sldNum" sz="quarter" idx="4"/>
          </p:nvPr>
        </p:nvSpPr>
        <p:spPr/>
        <p:txBody>
          <a:bodyPr/>
          <a:lstStyle/>
          <a:p>
            <a:fld id="{8A6690F1-7CA1-4166-A522-500460961984}" type="slidenum">
              <a:rPr lang="de-DE" smtClean="0"/>
              <a:pPr/>
              <a:t>11</a:t>
            </a:fld>
            <a:endParaRPr lang="de-DE"/>
          </a:p>
        </p:txBody>
      </p:sp>
      <p:sp>
        <p:nvSpPr>
          <p:cNvPr id="6" name="Fußzeilenplatzhalter 3"/>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grpSp>
        <p:nvGrpSpPr>
          <p:cNvPr id="7" name="Gruppieren 6"/>
          <p:cNvGrpSpPr/>
          <p:nvPr/>
        </p:nvGrpSpPr>
        <p:grpSpPr>
          <a:xfrm>
            <a:off x="323528" y="1844824"/>
            <a:ext cx="8424936" cy="2520281"/>
            <a:chOff x="971600" y="3156841"/>
            <a:chExt cx="7560840" cy="2089527"/>
          </a:xfrm>
        </p:grpSpPr>
        <p:sp>
          <p:nvSpPr>
            <p:cNvPr id="8" name="Würfel 7"/>
            <p:cNvSpPr/>
            <p:nvPr/>
          </p:nvSpPr>
          <p:spPr>
            <a:xfrm>
              <a:off x="971600" y="4030216"/>
              <a:ext cx="7560840" cy="1216152"/>
            </a:xfrm>
            <a:prstGeom prst="cube">
              <a:avLst/>
            </a:prstGeom>
            <a:solidFill>
              <a:srgbClr val="AFC0EF"/>
            </a:solidFill>
            <a:ln w="25400" cap="flat" cmpd="sng" algn="ctr">
              <a:solidFill>
                <a:srgbClr val="BBE0E3">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b="1" i="0" u="none" strike="noStrike" kern="0" cap="none" spc="0" normalizeH="0" baseline="0" noProof="0" dirty="0" smtClean="0">
                  <a:ln>
                    <a:noFill/>
                  </a:ln>
                  <a:solidFill>
                    <a:srgbClr val="000000"/>
                  </a:solidFill>
                  <a:effectLst/>
                  <a:uLnTx/>
                  <a:uFillTx/>
                  <a:latin typeface="Verdana"/>
                  <a:cs typeface="Arial"/>
                </a:rPr>
                <a:t>Anwendungsrichtlinien für den deutschen Sprachraum</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b="1" i="0" u="none" strike="noStrike" kern="0" cap="none" spc="0" normalizeH="0" baseline="0" noProof="0" dirty="0" smtClean="0">
                  <a:ln>
                    <a:noFill/>
                  </a:ln>
                  <a:solidFill>
                    <a:srgbClr val="000000"/>
                  </a:solidFill>
                  <a:effectLst/>
                  <a:uLnTx/>
                  <a:uFillTx/>
                  <a:latin typeface="Verdana"/>
                  <a:cs typeface="Arial"/>
                </a:rPr>
                <a:t>D-A-CH</a:t>
              </a:r>
            </a:p>
          </p:txBody>
        </p:sp>
        <p:sp>
          <p:nvSpPr>
            <p:cNvPr id="9" name="Rechteck 8"/>
            <p:cNvSpPr/>
            <p:nvPr/>
          </p:nvSpPr>
          <p:spPr>
            <a:xfrm>
              <a:off x="3168767" y="3156841"/>
              <a:ext cx="1872208" cy="914400"/>
            </a:xfrm>
            <a:prstGeom prst="rect">
              <a:avLst/>
            </a:prstGeom>
            <a:solidFill>
              <a:srgbClr val="BBE0E3"/>
            </a:solidFill>
            <a:ln w="25400" cap="flat" cmpd="sng" algn="ctr">
              <a:solidFill>
                <a:srgbClr val="BBE0E3">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b="1" i="0" u="none" strike="noStrike" kern="0" cap="none" spc="0" normalizeH="0" baseline="0" noProof="0" dirty="0" smtClean="0">
                  <a:ln>
                    <a:noFill/>
                  </a:ln>
                  <a:solidFill>
                    <a:srgbClr val="000000"/>
                  </a:solidFill>
                  <a:effectLst/>
                  <a:uLnTx/>
                  <a:uFillTx/>
                  <a:latin typeface="Verdana"/>
                  <a:cs typeface="Arial"/>
                </a:rPr>
                <a:t>Erläuterungen</a:t>
              </a:r>
            </a:p>
          </p:txBody>
        </p:sp>
        <p:sp>
          <p:nvSpPr>
            <p:cNvPr id="10" name="Rechteck 9"/>
            <p:cNvSpPr/>
            <p:nvPr/>
          </p:nvSpPr>
          <p:spPr>
            <a:xfrm>
              <a:off x="4978199" y="3274715"/>
              <a:ext cx="1728192" cy="914400"/>
            </a:xfrm>
            <a:prstGeom prst="rect">
              <a:avLst/>
            </a:prstGeom>
            <a:solidFill>
              <a:srgbClr val="AFC0EF"/>
            </a:solidFill>
            <a:ln w="25400" cap="flat" cmpd="sng" algn="ctr">
              <a:solidFill>
                <a:srgbClr val="BBE0E3">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b="1" i="0" u="none" strike="noStrike" kern="0" cap="none" spc="0" normalizeH="0" baseline="0" noProof="0" dirty="0" smtClean="0">
                  <a:ln>
                    <a:noFill/>
                  </a:ln>
                  <a:solidFill>
                    <a:srgbClr val="000000"/>
                  </a:solidFill>
                  <a:effectLst/>
                  <a:uLnTx/>
                  <a:uFillTx/>
                  <a:latin typeface="Verdana"/>
                  <a:cs typeface="Arial"/>
                </a:rPr>
                <a:t>Beispiele</a:t>
              </a:r>
            </a:p>
          </p:txBody>
        </p:sp>
        <p:sp>
          <p:nvSpPr>
            <p:cNvPr id="11" name="Rechteck 10"/>
            <p:cNvSpPr/>
            <p:nvPr/>
          </p:nvSpPr>
          <p:spPr>
            <a:xfrm>
              <a:off x="6660232" y="3166864"/>
              <a:ext cx="1728192" cy="914400"/>
            </a:xfrm>
            <a:prstGeom prst="rect">
              <a:avLst/>
            </a:prstGeom>
            <a:solidFill>
              <a:srgbClr val="D7C7D6"/>
            </a:solidFill>
            <a:ln w="25400" cap="flat" cmpd="sng" algn="ctr">
              <a:solidFill>
                <a:srgbClr val="BBE0E3">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b="1" i="0" u="none" strike="noStrike" kern="0" cap="none" spc="0" normalizeH="0" baseline="0" noProof="0" dirty="0" smtClean="0">
                  <a:ln>
                    <a:noFill/>
                  </a:ln>
                  <a:solidFill>
                    <a:srgbClr val="000000"/>
                  </a:solidFill>
                  <a:effectLst/>
                  <a:uLnTx/>
                  <a:uFillTx/>
                  <a:latin typeface="Verdana"/>
                  <a:cs typeface="Arial"/>
                </a:rPr>
                <a:t>Arbeitshilfen</a:t>
              </a:r>
            </a:p>
          </p:txBody>
        </p:sp>
        <p:sp>
          <p:nvSpPr>
            <p:cNvPr id="12" name="Rechteck 11"/>
            <p:cNvSpPr/>
            <p:nvPr/>
          </p:nvSpPr>
          <p:spPr>
            <a:xfrm>
              <a:off x="1315843" y="3274715"/>
              <a:ext cx="1872208" cy="914400"/>
            </a:xfrm>
            <a:prstGeom prst="rect">
              <a:avLst/>
            </a:prstGeom>
            <a:solidFill>
              <a:srgbClr val="BBE0E3">
                <a:lumMod val="75000"/>
              </a:srgbClr>
            </a:solidFill>
            <a:ln w="25400" cap="flat" cmpd="sng" algn="ctr">
              <a:solidFill>
                <a:srgbClr val="BBE0E3">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b="1" i="0" u="none" strike="noStrike" kern="0" cap="none" spc="0" normalizeH="0" baseline="0" noProof="0" dirty="0" smtClean="0">
                  <a:ln>
                    <a:noFill/>
                  </a:ln>
                  <a:solidFill>
                    <a:srgbClr val="000000"/>
                  </a:solidFill>
                  <a:effectLst/>
                  <a:uLnTx/>
                  <a:uFillTx/>
                  <a:latin typeface="Verdana"/>
                  <a:cs typeface="Arial"/>
                </a:rPr>
                <a:t>Anwendungs-regeln</a:t>
              </a:r>
            </a:p>
          </p:txBody>
        </p:sp>
      </p:grpSp>
    </p:spTree>
    <p:extLst>
      <p:ext uri="{BB962C8B-B14F-4D97-AF65-F5344CB8AC3E}">
        <p14:creationId xmlns:p14="http://schemas.microsoft.com/office/powerpoint/2010/main" val="1294092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Sucheinstiege</a:t>
            </a:r>
          </a:p>
        </p:txBody>
      </p:sp>
      <p:sp>
        <p:nvSpPr>
          <p:cNvPr id="3" name="Textplatzhalter 2"/>
          <p:cNvSpPr>
            <a:spLocks noGrp="1"/>
          </p:cNvSpPr>
          <p:nvPr>
            <p:ph type="body" sz="quarter" idx="13"/>
          </p:nvPr>
        </p:nvSpPr>
        <p:spPr>
          <a:xfrm>
            <a:off x="251520" y="1844824"/>
            <a:ext cx="8640960" cy="4464496"/>
          </a:xfrm>
        </p:spPr>
        <p:txBody>
          <a:bodyPr/>
          <a:lstStyle/>
          <a:p>
            <a:r>
              <a:rPr lang="de-DE" dirty="0"/>
              <a:t>Sucheinstiege sind Bezeichnungen die z. B. eine bestimmte Person repräsentieren. </a:t>
            </a:r>
          </a:p>
          <a:p>
            <a:r>
              <a:rPr lang="de-DE" dirty="0"/>
              <a:t>Ansetzungsform oder Haupteintragung in früheren Regelwerken</a:t>
            </a:r>
          </a:p>
          <a:p>
            <a:r>
              <a:rPr lang="de-DE" dirty="0"/>
              <a:t>Die RDA enthalten Regelungen zur Bildung von Sucheinstiegen und von zusätzlichen Sucheinstiegen. </a:t>
            </a:r>
          </a:p>
          <a:p>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12</a:t>
            </a:fld>
            <a:endParaRPr lang="de-DE"/>
          </a:p>
        </p:txBody>
      </p:sp>
      <p:sp>
        <p:nvSpPr>
          <p:cNvPr id="6" name="Fußzeilenplatzhalter 3"/>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spTree>
    <p:extLst>
      <p:ext uri="{BB962C8B-B14F-4D97-AF65-F5344CB8AC3E}">
        <p14:creationId xmlns:p14="http://schemas.microsoft.com/office/powerpoint/2010/main" val="3518813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Alternativen und </a:t>
            </a:r>
            <a:r>
              <a:rPr lang="de-DE" dirty="0" smtClean="0"/>
              <a:t>Optionen</a:t>
            </a:r>
            <a:endParaRPr lang="de-DE" dirty="0"/>
          </a:p>
        </p:txBody>
      </p:sp>
      <p:sp>
        <p:nvSpPr>
          <p:cNvPr id="3" name="Textplatzhalter 2"/>
          <p:cNvSpPr>
            <a:spLocks noGrp="1"/>
          </p:cNvSpPr>
          <p:nvPr>
            <p:ph type="body" sz="quarter" idx="13"/>
          </p:nvPr>
        </p:nvSpPr>
        <p:spPr/>
        <p:txBody>
          <a:bodyPr/>
          <a:lstStyle/>
          <a:p>
            <a:pPr marL="0" indent="0">
              <a:buNone/>
            </a:pPr>
            <a:r>
              <a:rPr lang="de-DE" sz="1800" dirty="0"/>
              <a:t>Die RDA enthalten eine Reihe von alternativen Richtlinien und Bestimmungen zu einzelnen Regelwerksstellen. </a:t>
            </a:r>
          </a:p>
          <a:p>
            <a:pPr marL="0" indent="0">
              <a:buNone/>
            </a:pPr>
            <a:endParaRPr lang="de-DE" sz="1800" dirty="0"/>
          </a:p>
          <a:p>
            <a:pPr marL="0" indent="0">
              <a:buNone/>
            </a:pPr>
            <a:r>
              <a:rPr lang="de-DE" sz="1800" dirty="0"/>
              <a:t>Es gibt:</a:t>
            </a:r>
          </a:p>
          <a:p>
            <a:pPr marL="0" indent="0">
              <a:buNone/>
            </a:pPr>
            <a:endParaRPr lang="de-DE" sz="800" dirty="0"/>
          </a:p>
          <a:p>
            <a:pPr lvl="1">
              <a:buFont typeface="Arial" panose="020B0604020202020204" pitchFamily="34" charset="0"/>
              <a:buChar char="•"/>
            </a:pPr>
            <a:r>
              <a:rPr lang="de-DE" sz="1800" dirty="0"/>
              <a:t>Alternativen</a:t>
            </a:r>
          </a:p>
          <a:p>
            <a:pPr lvl="1">
              <a:buFont typeface="Arial" panose="020B0604020202020204" pitchFamily="34" charset="0"/>
              <a:buChar char="•"/>
            </a:pPr>
            <a:r>
              <a:rPr lang="de-DE" sz="1800" dirty="0"/>
              <a:t>Optionale Ergänzungen</a:t>
            </a:r>
          </a:p>
          <a:p>
            <a:pPr lvl="1">
              <a:buFont typeface="Arial" panose="020B0604020202020204" pitchFamily="34" charset="0"/>
              <a:buChar char="•"/>
            </a:pPr>
            <a:r>
              <a:rPr lang="de-DE" sz="1800" dirty="0"/>
              <a:t>Optionale Weglassungen</a:t>
            </a:r>
          </a:p>
          <a:p>
            <a:endParaRPr lang="de-DE" dirty="0"/>
          </a:p>
        </p:txBody>
      </p:sp>
      <p:sp>
        <p:nvSpPr>
          <p:cNvPr id="5" name="Foliennummernplatzhalter 4"/>
          <p:cNvSpPr>
            <a:spLocks noGrp="1"/>
          </p:cNvSpPr>
          <p:nvPr>
            <p:ph type="sldNum" sz="quarter" idx="4"/>
          </p:nvPr>
        </p:nvSpPr>
        <p:spPr>
          <a:xfrm>
            <a:off x="7812360" y="6376243"/>
            <a:ext cx="874440" cy="365125"/>
          </a:xfrm>
        </p:spPr>
        <p:txBody>
          <a:bodyPr/>
          <a:lstStyle/>
          <a:p>
            <a:fld id="{8A6690F1-7CA1-4166-A522-500460961984}" type="slidenum">
              <a:rPr lang="de-DE" smtClean="0"/>
              <a:pPr/>
              <a:t>13</a:t>
            </a:fld>
            <a:endParaRPr lang="de-DE" dirty="0"/>
          </a:p>
        </p:txBody>
      </p:sp>
      <p:pic>
        <p:nvPicPr>
          <p:cNvPr id="11" name="Grafik 10" descr="Bildschirmausschnit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624" y="3691867"/>
            <a:ext cx="7524208" cy="2138764"/>
          </a:xfrm>
          <a:prstGeom prst="rect">
            <a:avLst/>
          </a:prstGeom>
          <a:ln>
            <a:noFill/>
          </a:ln>
          <a:effectLst>
            <a:softEdge rad="112500"/>
          </a:effectLst>
        </p:spPr>
      </p:pic>
      <p:cxnSp>
        <p:nvCxnSpPr>
          <p:cNvPr id="8" name="Gerade Verbindung mit Pfeil 7"/>
          <p:cNvCxnSpPr/>
          <p:nvPr/>
        </p:nvCxnSpPr>
        <p:spPr>
          <a:xfrm flipH="1" flipV="1">
            <a:off x="1953490" y="4581128"/>
            <a:ext cx="282708" cy="893254"/>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
        <p:nvSpPr>
          <p:cNvPr id="4" name="Fußzeilenplatzhalter 3"/>
          <p:cNvSpPr>
            <a:spLocks noGrp="1"/>
          </p:cNvSpPr>
          <p:nvPr>
            <p:ph type="ftr" sz="quarter" idx="14"/>
          </p:nvPr>
        </p:nvSpPr>
        <p:spPr>
          <a:xfrm>
            <a:off x="467544" y="6376243"/>
            <a:ext cx="7056784" cy="365125"/>
          </a:xfrm>
        </p:spPr>
        <p:txBody>
          <a:bodyPr/>
          <a:lstStyle/>
          <a:p>
            <a:r>
              <a:rPr lang="de-DE" dirty="0" smtClean="0"/>
              <a:t>AG RDA Schulungsunterlagen – Modul 1: Einführung und Grundlagen | Stand: 23.04.2015 | CC BY-NC-SA</a:t>
            </a:r>
            <a:endParaRPr lang="de-DE" dirty="0"/>
          </a:p>
        </p:txBody>
      </p:sp>
    </p:spTree>
    <p:extLst>
      <p:ext uri="{BB962C8B-B14F-4D97-AF65-F5344CB8AC3E}">
        <p14:creationId xmlns:p14="http://schemas.microsoft.com/office/powerpoint/2010/main" val="430112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Alternativen und </a:t>
            </a:r>
            <a:r>
              <a:rPr lang="de-DE" dirty="0" smtClean="0"/>
              <a:t>Optionen</a:t>
            </a:r>
            <a:endParaRPr lang="de-DE" dirty="0"/>
          </a:p>
        </p:txBody>
      </p:sp>
      <p:sp>
        <p:nvSpPr>
          <p:cNvPr id="3" name="Textplatzhalter 2"/>
          <p:cNvSpPr>
            <a:spLocks noGrp="1"/>
          </p:cNvSpPr>
          <p:nvPr>
            <p:ph type="body" sz="quarter" idx="13"/>
          </p:nvPr>
        </p:nvSpPr>
        <p:spPr/>
        <p:txBody>
          <a:bodyPr/>
          <a:lstStyle/>
          <a:p>
            <a:r>
              <a:rPr lang="de-DE" dirty="0"/>
              <a:t>Die AG RDA hat zu jeder optionalen bzw. alternativen Regelung in den RDA eine verbindliche Entscheidung getroffen und diese in einer Anwendungsregel festgehalten.</a:t>
            </a:r>
          </a:p>
          <a:p>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14</a:t>
            </a:fld>
            <a:endParaRPr lang="de-DE"/>
          </a:p>
        </p:txBody>
      </p:sp>
      <p:sp>
        <p:nvSpPr>
          <p:cNvPr id="6" name="Fußzeilenplatzhalter 3"/>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pic>
        <p:nvPicPr>
          <p:cNvPr id="4" name="Grafik 3" descr="Bildschirmausschnit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3212976"/>
            <a:ext cx="8226325" cy="2709848"/>
          </a:xfrm>
          <a:prstGeom prst="rect">
            <a:avLst/>
          </a:prstGeom>
        </p:spPr>
      </p:pic>
    </p:spTree>
    <p:extLst>
      <p:ext uri="{BB962C8B-B14F-4D97-AF65-F5344CB8AC3E}">
        <p14:creationId xmlns:p14="http://schemas.microsoft.com/office/powerpoint/2010/main" val="1320485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Beispiele</a:t>
            </a:r>
            <a:endParaRPr lang="de-DE" dirty="0"/>
          </a:p>
        </p:txBody>
      </p:sp>
      <p:sp>
        <p:nvSpPr>
          <p:cNvPr id="3" name="Textplatzhalter 2"/>
          <p:cNvSpPr>
            <a:spLocks noGrp="1"/>
          </p:cNvSpPr>
          <p:nvPr>
            <p:ph type="body" sz="quarter" idx="13"/>
          </p:nvPr>
        </p:nvSpPr>
        <p:spPr>
          <a:xfrm>
            <a:off x="251520" y="1556792"/>
            <a:ext cx="8640960" cy="4752528"/>
          </a:xfrm>
        </p:spPr>
        <p:txBody>
          <a:bodyPr/>
          <a:lstStyle/>
          <a:p>
            <a:pPr>
              <a:lnSpc>
                <a:spcPts val="2200"/>
              </a:lnSpc>
              <a:spcBef>
                <a:spcPts val="600"/>
              </a:spcBef>
              <a:spcAft>
                <a:spcPts val="600"/>
              </a:spcAft>
            </a:pPr>
            <a:r>
              <a:rPr lang="de-DE" dirty="0"/>
              <a:t>Beispiele in RDA sind nicht präskriptiv sondern nur illustrierend.</a:t>
            </a:r>
          </a:p>
          <a:p>
            <a:pPr>
              <a:lnSpc>
                <a:spcPts val="2200"/>
              </a:lnSpc>
              <a:spcBef>
                <a:spcPts val="600"/>
              </a:spcBef>
              <a:spcAft>
                <a:spcPts val="600"/>
              </a:spcAft>
            </a:pPr>
            <a:r>
              <a:rPr lang="de-DE" dirty="0"/>
              <a:t>Beispiele in RDA sind i. d. R. an den anglo-amerikanischen Hintergrund angepasst.</a:t>
            </a:r>
          </a:p>
          <a:p>
            <a:pPr>
              <a:lnSpc>
                <a:spcPts val="2200"/>
              </a:lnSpc>
              <a:spcBef>
                <a:spcPts val="600"/>
              </a:spcBef>
              <a:spcAft>
                <a:spcPts val="600"/>
              </a:spcAft>
            </a:pPr>
            <a:r>
              <a:rPr lang="de-DE" dirty="0"/>
              <a:t>Beispiele für den deutschen Sprachraum sind zurzeit innerhalb der Anwendungsrichtlinien (D-A-CH) abgelegt.</a:t>
            </a:r>
          </a:p>
          <a:p>
            <a:pPr>
              <a:lnSpc>
                <a:spcPts val="2200"/>
              </a:lnSpc>
              <a:spcBef>
                <a:spcPts val="600"/>
              </a:spcBef>
              <a:spcAft>
                <a:spcPts val="600"/>
              </a:spcAft>
            </a:pPr>
            <a:r>
              <a:rPr lang="de-DE" dirty="0"/>
              <a:t>Die deutsche Übersetzung wird sukzessive für die Bedürfnisse im deutschsprachigen Raum angepasst.</a:t>
            </a:r>
          </a:p>
          <a:p>
            <a:pPr>
              <a:lnSpc>
                <a:spcPts val="2200"/>
              </a:lnSpc>
              <a:spcBef>
                <a:spcPts val="600"/>
              </a:spcBef>
              <a:spcAft>
                <a:spcPts val="600"/>
              </a:spcAft>
            </a:pPr>
            <a:r>
              <a:rPr lang="de-DE" dirty="0"/>
              <a:t>Beispiele werden bei Bedarf auch in den internationalen Standard eingebracht.</a:t>
            </a:r>
          </a:p>
          <a:p>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15</a:t>
            </a:fld>
            <a:endParaRPr lang="de-DE"/>
          </a:p>
        </p:txBody>
      </p:sp>
      <p:sp>
        <p:nvSpPr>
          <p:cNvPr id="6" name="Fußzeilenplatzhalter 3"/>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spTree>
    <p:extLst>
      <p:ext uri="{BB962C8B-B14F-4D97-AF65-F5344CB8AC3E}">
        <p14:creationId xmlns:p14="http://schemas.microsoft.com/office/powerpoint/2010/main" val="3272248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a:t>
            </a:r>
          </a:p>
        </p:txBody>
      </p:sp>
      <p:sp>
        <p:nvSpPr>
          <p:cNvPr id="5" name="Foliennummernplatzhalter 4"/>
          <p:cNvSpPr>
            <a:spLocks noGrp="1"/>
          </p:cNvSpPr>
          <p:nvPr>
            <p:ph type="sldNum" sz="quarter" idx="4"/>
          </p:nvPr>
        </p:nvSpPr>
        <p:spPr/>
        <p:txBody>
          <a:bodyPr/>
          <a:lstStyle/>
          <a:p>
            <a:fld id="{8A6690F1-7CA1-4166-A522-500460961984}" type="slidenum">
              <a:rPr lang="de-DE" smtClean="0"/>
              <a:pPr/>
              <a:t>16</a:t>
            </a:fld>
            <a:endParaRPr lang="de-DE"/>
          </a:p>
        </p:txBody>
      </p:sp>
      <p:sp>
        <p:nvSpPr>
          <p:cNvPr id="6" name="Fußzeilenplatzhalter 3"/>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sp>
        <p:nvSpPr>
          <p:cNvPr id="8" name="Textfeld 7"/>
          <p:cNvSpPr txBox="1"/>
          <p:nvPr/>
        </p:nvSpPr>
        <p:spPr>
          <a:xfrm>
            <a:off x="5354167" y="5949280"/>
            <a:ext cx="3107665" cy="369332"/>
          </a:xfrm>
          <a:prstGeom prst="rect">
            <a:avLst/>
          </a:prstGeom>
          <a:noFill/>
        </p:spPr>
        <p:txBody>
          <a:bodyPr wrap="square" rtlCol="0">
            <a:spAutoFit/>
          </a:bodyPr>
          <a:lstStyle/>
          <a:p>
            <a:r>
              <a:rPr lang="de-DE" sz="600" dirty="0" smtClean="0"/>
              <a:t>Screenshot </a:t>
            </a:r>
            <a:r>
              <a:rPr lang="de-DE" sz="600" dirty="0"/>
              <a:t>aus dem </a:t>
            </a:r>
            <a:r>
              <a:rPr lang="de-DE" sz="600" dirty="0" smtClean="0"/>
              <a:t>RDA Toolkit  </a:t>
            </a:r>
            <a:r>
              <a:rPr lang="de-DE" sz="600" dirty="0"/>
              <a:t>mit Genehmigung der RDA-Verleger </a:t>
            </a:r>
            <a:r>
              <a:rPr lang="de-DE" sz="600" dirty="0" smtClean="0"/>
              <a:t/>
            </a:r>
            <a:br>
              <a:rPr lang="de-DE" sz="600" dirty="0" smtClean="0"/>
            </a:br>
            <a:r>
              <a:rPr lang="de-DE" sz="600" dirty="0" smtClean="0"/>
              <a:t>(</a:t>
            </a:r>
            <a:r>
              <a:rPr lang="de-DE" sz="600" dirty="0"/>
              <a:t>American Library </a:t>
            </a:r>
            <a:r>
              <a:rPr lang="de-DE" sz="600" dirty="0" err="1"/>
              <a:t>Association</a:t>
            </a:r>
            <a:r>
              <a:rPr lang="de-DE" sz="600" dirty="0"/>
              <a:t>, </a:t>
            </a:r>
            <a:r>
              <a:rPr lang="de-DE" sz="600" dirty="0" err="1"/>
              <a:t>Canadian</a:t>
            </a:r>
            <a:r>
              <a:rPr lang="de-DE" sz="600" dirty="0"/>
              <a:t> Library </a:t>
            </a:r>
            <a:r>
              <a:rPr lang="de-DE" sz="600" dirty="0" err="1"/>
              <a:t>Association</a:t>
            </a:r>
            <a:r>
              <a:rPr lang="de-DE" sz="600" dirty="0"/>
              <a:t>, und CILIP: </a:t>
            </a:r>
            <a:r>
              <a:rPr lang="de-DE" sz="600" dirty="0" err="1"/>
              <a:t>Chartered</a:t>
            </a:r>
            <a:r>
              <a:rPr lang="de-DE" sz="600" dirty="0"/>
              <a:t> Institute </a:t>
            </a:r>
            <a:r>
              <a:rPr lang="de-DE" sz="600" dirty="0" err="1"/>
              <a:t>of</a:t>
            </a:r>
            <a:r>
              <a:rPr lang="de-DE" sz="600" dirty="0"/>
              <a:t> Library </a:t>
            </a:r>
            <a:r>
              <a:rPr lang="de-DE" sz="600" dirty="0" err="1"/>
              <a:t>and</a:t>
            </a:r>
            <a:r>
              <a:rPr lang="de-DE" sz="600" dirty="0"/>
              <a:t> Information Professionals</a:t>
            </a:r>
            <a:r>
              <a:rPr lang="de-DE" sz="600" dirty="0" smtClean="0"/>
              <a:t>)</a:t>
            </a:r>
            <a:endParaRPr lang="de-DE" sz="600" dirty="0"/>
          </a:p>
        </p:txBody>
      </p:sp>
      <p:pic>
        <p:nvPicPr>
          <p:cNvPr id="4" name="Grafik 3" descr="Bildschirmausschnit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620" y="764704"/>
            <a:ext cx="7819213" cy="5128584"/>
          </a:xfrm>
          <a:prstGeom prst="rect">
            <a:avLst/>
          </a:prstGeom>
        </p:spPr>
      </p:pic>
    </p:spTree>
    <p:extLst>
      <p:ext uri="{BB962C8B-B14F-4D97-AF65-F5344CB8AC3E}">
        <p14:creationId xmlns:p14="http://schemas.microsoft.com/office/powerpoint/2010/main" val="9431308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Ausnahmen</a:t>
            </a:r>
          </a:p>
        </p:txBody>
      </p:sp>
      <p:sp>
        <p:nvSpPr>
          <p:cNvPr id="3" name="Textplatzhalter 2"/>
          <p:cNvSpPr>
            <a:spLocks noGrp="1"/>
          </p:cNvSpPr>
          <p:nvPr>
            <p:ph type="body" sz="quarter" idx="13"/>
          </p:nvPr>
        </p:nvSpPr>
        <p:spPr>
          <a:xfrm>
            <a:off x="251520" y="1412776"/>
            <a:ext cx="8640960" cy="4896544"/>
          </a:xfrm>
        </p:spPr>
        <p:txBody>
          <a:bodyPr/>
          <a:lstStyle/>
          <a:p>
            <a:r>
              <a:rPr lang="de-DE" dirty="0"/>
              <a:t>Die RDA enthalten eine Reihe von Bestimmungen, die als Ausnahmen bezeichnet werden. Siehe Regelwerksstelle 0.9</a:t>
            </a:r>
          </a:p>
          <a:p>
            <a:endParaRPr lang="de-DE" dirty="0"/>
          </a:p>
          <a:p>
            <a:r>
              <a:rPr lang="de-DE" dirty="0"/>
              <a:t>Eine Ausnahme bezieht sich direkt auf die unmittelbar vorangehende Bestimmung und bezieht sich i.d.R. auf eine spezifische Art von Ressource oder eine spezifische Gegebenheit.</a:t>
            </a:r>
          </a:p>
          <a:p>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17</a:t>
            </a:fld>
            <a:endParaRPr lang="de-DE"/>
          </a:p>
        </p:txBody>
      </p:sp>
      <p:sp>
        <p:nvSpPr>
          <p:cNvPr id="6" name="Fußzeilenplatzhalter 3"/>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spTree>
    <p:extLst>
      <p:ext uri="{BB962C8B-B14F-4D97-AF65-F5344CB8AC3E}">
        <p14:creationId xmlns:p14="http://schemas.microsoft.com/office/powerpoint/2010/main" val="2689765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Beschreibungsarten</a:t>
            </a:r>
          </a:p>
        </p:txBody>
      </p:sp>
      <p:sp>
        <p:nvSpPr>
          <p:cNvPr id="3" name="Textplatzhalter 2"/>
          <p:cNvSpPr>
            <a:spLocks noGrp="1"/>
          </p:cNvSpPr>
          <p:nvPr>
            <p:ph type="body" sz="quarter" idx="13"/>
          </p:nvPr>
        </p:nvSpPr>
        <p:spPr>
          <a:xfrm>
            <a:off x="251520" y="1844824"/>
            <a:ext cx="8640960" cy="4464496"/>
          </a:xfrm>
        </p:spPr>
        <p:txBody>
          <a:bodyPr/>
          <a:lstStyle/>
          <a:p>
            <a:pPr>
              <a:spcBef>
                <a:spcPts val="1675"/>
              </a:spcBef>
            </a:pPr>
            <a:r>
              <a:rPr lang="de-DE" dirty="0"/>
              <a:t>Umfassende Beschreibung</a:t>
            </a:r>
          </a:p>
          <a:p>
            <a:pPr>
              <a:spcBef>
                <a:spcPts val="1675"/>
              </a:spcBef>
            </a:pPr>
            <a:r>
              <a:rPr lang="de-DE" dirty="0"/>
              <a:t>Analytische Beschreibung</a:t>
            </a:r>
          </a:p>
          <a:p>
            <a:pPr>
              <a:spcBef>
                <a:spcPts val="1675"/>
              </a:spcBef>
            </a:pPr>
            <a:r>
              <a:rPr lang="de-DE" dirty="0"/>
              <a:t>Hierarchische Beschreibung</a:t>
            </a:r>
          </a:p>
          <a:p>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18</a:t>
            </a:fld>
            <a:endParaRPr lang="de-DE"/>
          </a:p>
        </p:txBody>
      </p:sp>
      <p:sp>
        <p:nvSpPr>
          <p:cNvPr id="7" name="Fußzeilenplatzhalter 17"/>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spTree>
    <p:extLst>
      <p:ext uri="{BB962C8B-B14F-4D97-AF65-F5344CB8AC3E}">
        <p14:creationId xmlns:p14="http://schemas.microsoft.com/office/powerpoint/2010/main" val="24685742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a:t>
            </a:r>
            <a:endParaRPr lang="de-DE" dirty="0"/>
          </a:p>
        </p:txBody>
      </p:sp>
      <p:sp>
        <p:nvSpPr>
          <p:cNvPr id="3" name="Textplatzhalter 2"/>
          <p:cNvSpPr>
            <a:spLocks noGrp="1"/>
          </p:cNvSpPr>
          <p:nvPr>
            <p:ph type="body" sz="quarter" idx="13"/>
          </p:nvPr>
        </p:nvSpPr>
        <p:spPr>
          <a:xfrm>
            <a:off x="251520" y="1700808"/>
            <a:ext cx="8640960" cy="4608512"/>
          </a:xfrm>
        </p:spPr>
        <p:txBody>
          <a:bodyPr/>
          <a:lstStyle/>
          <a:p>
            <a:pPr>
              <a:spcBef>
                <a:spcPts val="1675"/>
              </a:spcBef>
            </a:pPr>
            <a:r>
              <a:rPr lang="de-DE" dirty="0"/>
              <a:t>Beschäftigen Sie sich erneut mit Kapitel 0</a:t>
            </a:r>
          </a:p>
          <a:p>
            <a:pPr>
              <a:spcBef>
                <a:spcPts val="1675"/>
              </a:spcBef>
            </a:pPr>
            <a:r>
              <a:rPr lang="de-DE" dirty="0"/>
              <a:t>Versuchen Sie Kernelemente im Regelwerkstext zu finden. </a:t>
            </a:r>
          </a:p>
          <a:p>
            <a:pPr>
              <a:spcBef>
                <a:spcPts val="1675"/>
              </a:spcBef>
            </a:pPr>
            <a:r>
              <a:rPr lang="de-DE" dirty="0"/>
              <a:t>Versuchen Sie ebenfalls Optionen und Alternativen zu finden.</a:t>
            </a:r>
          </a:p>
          <a:p>
            <a:pPr>
              <a:spcBef>
                <a:spcPts val="1675"/>
              </a:spcBef>
            </a:pPr>
            <a:r>
              <a:rPr lang="de-DE" dirty="0"/>
              <a:t>Schauen Sie sich einzelne D-A-CH an.</a:t>
            </a:r>
          </a:p>
          <a:p>
            <a:pPr>
              <a:spcBef>
                <a:spcPts val="1675"/>
              </a:spcBef>
            </a:pPr>
            <a:r>
              <a:rPr lang="de-DE" dirty="0"/>
              <a:t>Informieren Sie sich über das Standardelement-Set. </a:t>
            </a:r>
          </a:p>
          <a:p>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19</a:t>
            </a:fld>
            <a:endParaRPr lang="de-DE"/>
          </a:p>
        </p:txBody>
      </p:sp>
      <p:sp>
        <p:nvSpPr>
          <p:cNvPr id="6" name="Fußzeilenplatzhalter 3"/>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spTree>
    <p:extLst>
      <p:ext uri="{BB962C8B-B14F-4D97-AF65-F5344CB8AC3E}">
        <p14:creationId xmlns:p14="http://schemas.microsoft.com/office/powerpoint/2010/main" val="2083388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564904"/>
            <a:ext cx="8229600" cy="1143000"/>
          </a:xfrm>
        </p:spPr>
        <p:txBody>
          <a:bodyPr/>
          <a:lstStyle/>
          <a:p>
            <a:pPr algn="ctr"/>
            <a:r>
              <a:rPr lang="de-DE" sz="2800" dirty="0" smtClean="0"/>
              <a:t>Einführung und Grundlagen</a:t>
            </a:r>
            <a:br>
              <a:rPr lang="de-DE" sz="2800" dirty="0" smtClean="0"/>
            </a:br>
            <a:endParaRPr lang="de-DE" sz="2800" dirty="0"/>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1</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Foliennummernplatzhalter 7"/>
          <p:cNvSpPr>
            <a:spLocks noGrp="1"/>
          </p:cNvSpPr>
          <p:nvPr>
            <p:ph type="sldNum" sz="quarter" idx="4"/>
          </p:nvPr>
        </p:nvSpPr>
        <p:spPr/>
        <p:txBody>
          <a:bodyPr/>
          <a:lstStyle/>
          <a:p>
            <a:fld id="{8A6690F1-7CA1-4166-A522-500460961984}" type="slidenum">
              <a:rPr lang="de-DE" smtClean="0"/>
              <a:pPr/>
              <a:t>2</a:t>
            </a:fld>
            <a:endParaRPr lang="de-DE"/>
          </a:p>
        </p:txBody>
      </p:sp>
      <p:sp>
        <p:nvSpPr>
          <p:cNvPr id="9" name="Fußzeilenplatzhalter 8"/>
          <p:cNvSpPr>
            <a:spLocks noGrp="1"/>
          </p:cNvSpPr>
          <p:nvPr>
            <p:ph type="ftr" sz="quarter" idx="14"/>
          </p:nvPr>
        </p:nvSpPr>
        <p:spPr>
          <a:xfrm>
            <a:off x="467544" y="6376243"/>
            <a:ext cx="7776864" cy="365125"/>
          </a:xfrm>
        </p:spPr>
        <p:txBody>
          <a:bodyPr/>
          <a:lstStyle/>
          <a:p>
            <a:r>
              <a:rPr lang="de-DE" smtClean="0"/>
              <a:t>AG RDA Schulungsunterlagen – Modul 1: Einführung und Grundlagen | Stand: 23.04.2015 | CC BY-NC-SA</a:t>
            </a:r>
            <a:endParaRPr lang="de-DE" dirty="0"/>
          </a:p>
        </p:txBody>
      </p:sp>
    </p:spTree>
    <p:extLst>
      <p:ext uri="{BB962C8B-B14F-4D97-AF65-F5344CB8AC3E}">
        <p14:creationId xmlns:p14="http://schemas.microsoft.com/office/powerpoint/2010/main" val="36862593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Terminologie</a:t>
            </a:r>
            <a:endParaRPr lang="de-DE" dirty="0"/>
          </a:p>
        </p:txBody>
      </p:sp>
      <p:sp>
        <p:nvSpPr>
          <p:cNvPr id="3" name="Textplatzhalter 2"/>
          <p:cNvSpPr>
            <a:spLocks noGrp="1"/>
          </p:cNvSpPr>
          <p:nvPr>
            <p:ph type="body" sz="quarter" idx="13"/>
          </p:nvPr>
        </p:nvSpPr>
        <p:spPr>
          <a:xfrm>
            <a:off x="251520" y="1268760"/>
            <a:ext cx="8640960" cy="5040560"/>
          </a:xfrm>
        </p:spPr>
        <p:txBody>
          <a:bodyPr/>
          <a:lstStyle/>
          <a:p>
            <a:pPr>
              <a:spcBef>
                <a:spcPts val="1675"/>
              </a:spcBef>
            </a:pPr>
            <a:r>
              <a:rPr lang="de-DE" b="1" dirty="0"/>
              <a:t>Neue</a:t>
            </a:r>
            <a:r>
              <a:rPr lang="de-DE" dirty="0"/>
              <a:t> Begriffe (geistiger Schöpfer, Inhaltstyp, </a:t>
            </a:r>
            <a:r>
              <a:rPr lang="de-DE" dirty="0" smtClean="0"/>
              <a:t>Beziehungskennzeichnung </a:t>
            </a:r>
            <a:r>
              <a:rPr lang="de-DE" dirty="0"/>
              <a:t>...)</a:t>
            </a:r>
          </a:p>
          <a:p>
            <a:pPr>
              <a:spcBef>
                <a:spcPts val="1675"/>
              </a:spcBef>
            </a:pPr>
            <a:r>
              <a:rPr lang="de-DE" b="1" dirty="0"/>
              <a:t>Geänderte</a:t>
            </a:r>
            <a:r>
              <a:rPr lang="de-DE" dirty="0"/>
              <a:t> Begriffe (Haupttitel statt Hauptsachtitel, Veröffentlichungsangabe statt Erscheinungsvermerk, Anmerkungen statt Fußnoten ...)</a:t>
            </a:r>
          </a:p>
          <a:p>
            <a:pPr>
              <a:spcBef>
                <a:spcPts val="1675"/>
              </a:spcBef>
            </a:pPr>
            <a:r>
              <a:rPr lang="de-DE" b="1" dirty="0"/>
              <a:t>Weggefallene</a:t>
            </a:r>
            <a:r>
              <a:rPr lang="de-DE" dirty="0"/>
              <a:t> Begriffe (Einheitssachtitel, Urheber, allgemeine Materialbenennung ...)</a:t>
            </a:r>
          </a:p>
          <a:p>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20</a:t>
            </a:fld>
            <a:endParaRPr lang="de-DE"/>
          </a:p>
        </p:txBody>
      </p:sp>
      <p:sp>
        <p:nvSpPr>
          <p:cNvPr id="6" name="Fußzeilenplatzhalter 3"/>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spTree>
    <p:extLst>
      <p:ext uri="{BB962C8B-B14F-4D97-AF65-F5344CB8AC3E}">
        <p14:creationId xmlns:p14="http://schemas.microsoft.com/office/powerpoint/2010/main" val="25925518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„Cataloguers Judgement“</a:t>
            </a:r>
          </a:p>
        </p:txBody>
      </p:sp>
      <p:sp>
        <p:nvSpPr>
          <p:cNvPr id="3" name="Textplatzhalter 2"/>
          <p:cNvSpPr>
            <a:spLocks noGrp="1"/>
          </p:cNvSpPr>
          <p:nvPr>
            <p:ph type="body" sz="quarter" idx="13"/>
          </p:nvPr>
        </p:nvSpPr>
        <p:spPr/>
        <p:txBody>
          <a:bodyPr/>
          <a:lstStyle/>
          <a:p>
            <a:pPr marL="0" indent="0">
              <a:lnSpc>
                <a:spcPts val="2200"/>
              </a:lnSpc>
              <a:spcBef>
                <a:spcPts val="0"/>
              </a:spcBef>
              <a:spcAft>
                <a:spcPts val="600"/>
              </a:spcAft>
              <a:buNone/>
            </a:pPr>
            <a:endParaRPr lang="de-DE" dirty="0"/>
          </a:p>
          <a:p>
            <a:pPr marL="0" indent="0" algn="ctr">
              <a:lnSpc>
                <a:spcPts val="4000"/>
              </a:lnSpc>
              <a:spcBef>
                <a:spcPts val="0"/>
              </a:spcBef>
              <a:spcAft>
                <a:spcPts val="600"/>
              </a:spcAft>
              <a:buNone/>
            </a:pPr>
            <a:endParaRPr lang="de-DE" sz="3600" dirty="0" smtClean="0"/>
          </a:p>
          <a:p>
            <a:pPr marL="0" indent="0" algn="ctr">
              <a:lnSpc>
                <a:spcPts val="4000"/>
              </a:lnSpc>
              <a:spcBef>
                <a:spcPts val="0"/>
              </a:spcBef>
              <a:spcAft>
                <a:spcPts val="600"/>
              </a:spcAft>
              <a:buNone/>
            </a:pPr>
            <a:endParaRPr lang="de-DE" sz="3600" dirty="0"/>
          </a:p>
          <a:p>
            <a:pPr marL="0" indent="0" algn="ctr">
              <a:lnSpc>
                <a:spcPts val="4000"/>
              </a:lnSpc>
              <a:spcBef>
                <a:spcPts val="0"/>
              </a:spcBef>
              <a:spcAft>
                <a:spcPts val="600"/>
              </a:spcAft>
              <a:buNone/>
            </a:pPr>
            <a:endParaRPr lang="de-DE" sz="3600" dirty="0" smtClean="0"/>
          </a:p>
          <a:p>
            <a:pPr marL="0" indent="0" algn="ctr">
              <a:lnSpc>
                <a:spcPts val="4000"/>
              </a:lnSpc>
              <a:spcBef>
                <a:spcPts val="0"/>
              </a:spcBef>
              <a:spcAft>
                <a:spcPts val="600"/>
              </a:spcAft>
              <a:buNone/>
            </a:pPr>
            <a:r>
              <a:rPr lang="de-DE" sz="3600" dirty="0" smtClean="0"/>
              <a:t>Ja</a:t>
            </a:r>
            <a:r>
              <a:rPr lang="de-DE" sz="3600" dirty="0"/>
              <a:t>, kann denn hier jeder machen, was er will? </a:t>
            </a:r>
          </a:p>
          <a:p>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21</a:t>
            </a:fld>
            <a:endParaRPr lang="de-DE"/>
          </a:p>
        </p:txBody>
      </p:sp>
      <p:sp>
        <p:nvSpPr>
          <p:cNvPr id="6" name="Fußzeilenplatzhalter 3"/>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spTree>
    <p:extLst>
      <p:ext uri="{BB962C8B-B14F-4D97-AF65-F5344CB8AC3E}">
        <p14:creationId xmlns:p14="http://schemas.microsoft.com/office/powerpoint/2010/main" val="25513241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wurde bis hierher behandelt</a:t>
            </a:r>
            <a:r>
              <a:rPr lang="de-DE" dirty="0" smtClean="0"/>
              <a:t>?</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22</a:t>
            </a:fld>
            <a:endParaRPr lang="de-DE"/>
          </a:p>
        </p:txBody>
      </p:sp>
      <p:sp>
        <p:nvSpPr>
          <p:cNvPr id="6" name="Fußzeilenplatzhalter 3"/>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sp>
        <p:nvSpPr>
          <p:cNvPr id="7" name="Ellipse 6"/>
          <p:cNvSpPr/>
          <p:nvPr/>
        </p:nvSpPr>
        <p:spPr>
          <a:xfrm>
            <a:off x="2591780" y="1699598"/>
            <a:ext cx="3960440" cy="2952329"/>
          </a:xfrm>
          <a:prstGeom prst="ellipse">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sz="66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RDA</a:t>
            </a:r>
            <a:endParaRPr lang="de-DE" sz="66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8" name="Rechteck 7"/>
          <p:cNvSpPr/>
          <p:nvPr/>
        </p:nvSpPr>
        <p:spPr>
          <a:xfrm>
            <a:off x="4867436" y="1386946"/>
            <a:ext cx="2016224" cy="914400"/>
          </a:xfrm>
          <a:prstGeom prst="rect">
            <a:avLst/>
          </a:prstGeom>
          <a:solidFill>
            <a:srgbClr val="C1A7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Terminologie</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9" name="Ellipse 8"/>
          <p:cNvSpPr/>
          <p:nvPr/>
        </p:nvSpPr>
        <p:spPr>
          <a:xfrm>
            <a:off x="1153731" y="3086148"/>
            <a:ext cx="2484482" cy="12512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Aufbau und Struktur </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echteck 9"/>
          <p:cNvSpPr/>
          <p:nvPr/>
        </p:nvSpPr>
        <p:spPr>
          <a:xfrm>
            <a:off x="1088035" y="1170495"/>
            <a:ext cx="1368152" cy="673651"/>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Entität</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Rechteck 10"/>
          <p:cNvSpPr/>
          <p:nvPr/>
        </p:nvSpPr>
        <p:spPr>
          <a:xfrm>
            <a:off x="1603884" y="2046393"/>
            <a:ext cx="1584176" cy="673651"/>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Beziehung</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Rechteck 11"/>
          <p:cNvSpPr/>
          <p:nvPr/>
        </p:nvSpPr>
        <p:spPr>
          <a:xfrm>
            <a:off x="2339752" y="1466163"/>
            <a:ext cx="1584176" cy="673651"/>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Attribut</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Rechteck 12"/>
          <p:cNvSpPr/>
          <p:nvPr/>
        </p:nvSpPr>
        <p:spPr>
          <a:xfrm>
            <a:off x="4283968" y="3863374"/>
            <a:ext cx="2815716" cy="914400"/>
          </a:xfrm>
          <a:prstGeom prst="rect">
            <a:avLst/>
          </a:prstGeom>
          <a:solidFill>
            <a:srgbClr val="BFF0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Standardelemente-Set</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Rechteck 13"/>
          <p:cNvSpPr/>
          <p:nvPr/>
        </p:nvSpPr>
        <p:spPr>
          <a:xfrm>
            <a:off x="7291683" y="3526174"/>
            <a:ext cx="1600797" cy="811200"/>
          </a:xfrm>
          <a:prstGeom prst="rect">
            <a:avLst/>
          </a:prstGeom>
          <a:solidFill>
            <a:srgbClr val="BFF0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D-A-CH</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Rechteck 14"/>
          <p:cNvSpPr/>
          <p:nvPr/>
        </p:nvSpPr>
        <p:spPr>
          <a:xfrm>
            <a:off x="1781264" y="4557960"/>
            <a:ext cx="2160240" cy="110328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Entstehung und Organisation</a:t>
            </a:r>
          </a:p>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RDA Toolkit</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Rechteck 15"/>
          <p:cNvSpPr/>
          <p:nvPr/>
        </p:nvSpPr>
        <p:spPr>
          <a:xfrm>
            <a:off x="4427984" y="4651926"/>
            <a:ext cx="2016224" cy="1081329"/>
          </a:xfrm>
          <a:prstGeom prst="rect">
            <a:avLst/>
          </a:prstGeom>
          <a:solidFill>
            <a:srgbClr val="BFF0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Optionen und Alternativen</a:t>
            </a:r>
          </a:p>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Ausnahmen</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Rechteck 16"/>
          <p:cNvSpPr/>
          <p:nvPr/>
        </p:nvSpPr>
        <p:spPr>
          <a:xfrm>
            <a:off x="6339196" y="5110715"/>
            <a:ext cx="2193244" cy="914400"/>
          </a:xfrm>
          <a:prstGeom prst="rect">
            <a:avLst/>
          </a:prstGeom>
          <a:solidFill>
            <a:srgbClr val="BFF0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Beschreibungsarten</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Rechteck 17"/>
          <p:cNvSpPr/>
          <p:nvPr/>
        </p:nvSpPr>
        <p:spPr>
          <a:xfrm>
            <a:off x="6697473" y="4320574"/>
            <a:ext cx="2193244" cy="914400"/>
          </a:xfrm>
          <a:prstGeom prst="rect">
            <a:avLst/>
          </a:prstGeom>
          <a:solidFill>
            <a:srgbClr val="BFF0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Sucheinstiege</a:t>
            </a:r>
          </a:p>
        </p:txBody>
      </p:sp>
      <p:sp>
        <p:nvSpPr>
          <p:cNvPr id="19" name="Rechteck 18"/>
          <p:cNvSpPr/>
          <p:nvPr/>
        </p:nvSpPr>
        <p:spPr>
          <a:xfrm>
            <a:off x="260327" y="1699598"/>
            <a:ext cx="1352364" cy="10957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FRBR</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20" name="Rechteck 19"/>
          <p:cNvSpPr/>
          <p:nvPr/>
        </p:nvSpPr>
        <p:spPr>
          <a:xfrm>
            <a:off x="5777529" y="2996617"/>
            <a:ext cx="1791816" cy="914400"/>
          </a:xfrm>
          <a:prstGeom prst="rect">
            <a:avLst/>
          </a:prstGeom>
          <a:solidFill>
            <a:srgbClr val="BFF0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Cataloguers Judgement</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86403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4"/>
          </p:nvPr>
        </p:nvSpPr>
        <p:spPr>
          <a:xfrm>
            <a:off x="7812360" y="6376243"/>
            <a:ext cx="874440" cy="365125"/>
          </a:xfrm>
        </p:spPr>
        <p:txBody>
          <a:bodyPr/>
          <a:lstStyle/>
          <a:p>
            <a:fld id="{8A6690F1-7CA1-4166-A522-500460961984}" type="slidenum">
              <a:rPr lang="de-DE" smtClean="0"/>
              <a:pPr/>
              <a:t>23</a:t>
            </a:fld>
            <a:endParaRPr lang="de-DE" dirty="0"/>
          </a:p>
        </p:txBody>
      </p:sp>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5103" t="36077" r="36267" b="40757"/>
          <a:stretch/>
        </p:blipFill>
        <p:spPr bwMode="auto">
          <a:xfrm>
            <a:off x="1186723" y="836712"/>
            <a:ext cx="5916957" cy="2992338"/>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8" name="Textfeld 7"/>
          <p:cNvSpPr txBox="1"/>
          <p:nvPr/>
        </p:nvSpPr>
        <p:spPr>
          <a:xfrm>
            <a:off x="539552" y="4365104"/>
            <a:ext cx="8064896" cy="1754326"/>
          </a:xfrm>
          <a:prstGeom prst="rect">
            <a:avLst/>
          </a:prstGeom>
          <a:noFill/>
        </p:spPr>
        <p:txBody>
          <a:bodyPr wrap="square" rtlCol="0">
            <a:spAutoFit/>
          </a:bodyPr>
          <a:lstStyle/>
          <a:p>
            <a:r>
              <a:rPr lang="de-DE" dirty="0" smtClean="0">
                <a:latin typeface="Verdana" pitchFamily="34" charset="0"/>
              </a:rPr>
              <a:t>RDA-Info-Wiki: </a:t>
            </a:r>
            <a:r>
              <a:rPr lang="de-DE" dirty="0">
                <a:latin typeface="Verdana" pitchFamily="34" charset="0"/>
                <a:hlinkClick r:id="rId4"/>
              </a:rPr>
              <a:t>https://wiki.dnb.de/display/RDAINFO/RDA-Info</a:t>
            </a:r>
            <a:endParaRPr lang="de-DE" dirty="0" smtClean="0">
              <a:latin typeface="Verdana" pitchFamily="34" charset="0"/>
            </a:endParaRPr>
          </a:p>
          <a:p>
            <a:endParaRPr lang="de-DE" dirty="0" smtClean="0">
              <a:latin typeface="Verdana" pitchFamily="34" charset="0"/>
            </a:endParaRPr>
          </a:p>
          <a:p>
            <a:r>
              <a:rPr lang="de-DE" dirty="0" smtClean="0">
                <a:latin typeface="Verdana" pitchFamily="34" charset="0"/>
              </a:rPr>
              <a:t>Mail-Adresse: </a:t>
            </a:r>
            <a:r>
              <a:rPr lang="de-DE" dirty="0">
                <a:latin typeface="Verdana" pitchFamily="34" charset="0"/>
                <a:hlinkClick r:id="rId5"/>
              </a:rPr>
              <a:t>rda-info@dnb.de</a:t>
            </a:r>
            <a:endParaRPr lang="de-DE" dirty="0">
              <a:latin typeface="Verdana" pitchFamily="34" charset="0"/>
            </a:endParaRPr>
          </a:p>
          <a:p>
            <a:endParaRPr lang="de-DE" dirty="0">
              <a:latin typeface="Verdana" pitchFamily="34" charset="0"/>
            </a:endParaRPr>
          </a:p>
          <a:p>
            <a:r>
              <a:rPr lang="de-DE" dirty="0" smtClean="0">
                <a:latin typeface="Verdana" pitchFamily="34" charset="0"/>
              </a:rPr>
              <a:t>RDA-Informations- und Diskussionsliste </a:t>
            </a:r>
            <a:r>
              <a:rPr lang="de-DE" dirty="0">
                <a:latin typeface="Verdana" pitchFamily="34" charset="0"/>
                <a:hlinkClick r:id="rId6"/>
              </a:rPr>
              <a:t>rda-info-liste@lists.dnb.de</a:t>
            </a:r>
            <a:endParaRPr lang="de-DE" dirty="0">
              <a:latin typeface="Verdana" pitchFamily="34" charset="0"/>
            </a:endParaRPr>
          </a:p>
          <a:p>
            <a:endParaRPr lang="de-DE" dirty="0">
              <a:latin typeface="Verdana" pitchFamily="34" charset="0"/>
            </a:endParaRPr>
          </a:p>
        </p:txBody>
      </p:sp>
      <p:sp>
        <p:nvSpPr>
          <p:cNvPr id="2" name="Fußzeilenplatzhalter 1"/>
          <p:cNvSpPr>
            <a:spLocks noGrp="1"/>
          </p:cNvSpPr>
          <p:nvPr>
            <p:ph type="ftr" sz="quarter" idx="14"/>
          </p:nvPr>
        </p:nvSpPr>
        <p:spPr>
          <a:xfrm>
            <a:off x="467544" y="6376243"/>
            <a:ext cx="7056784" cy="365125"/>
          </a:xfrm>
        </p:spPr>
        <p:txBody>
          <a:bodyPr/>
          <a:lstStyle/>
          <a:p>
            <a:r>
              <a:rPr lang="de-DE" dirty="0" smtClean="0"/>
              <a:t>AG RDA Schulungsunterlagen – Modul 1: Einführung und Grundlagen | Stand: 23.04.2015 | CC BY-NC-SA</a:t>
            </a:r>
            <a:endParaRPr lang="de-DE" dirty="0"/>
          </a:p>
        </p:txBody>
      </p:sp>
    </p:spTree>
    <p:extLst>
      <p:ext uri="{BB962C8B-B14F-4D97-AF65-F5344CB8AC3E}">
        <p14:creationId xmlns:p14="http://schemas.microsoft.com/office/powerpoint/2010/main" val="2526404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4"/>
          </p:nvPr>
        </p:nvSpPr>
        <p:spPr>
          <a:xfrm>
            <a:off x="467544" y="6376243"/>
            <a:ext cx="7200800"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a:xfrm>
            <a:off x="7740352" y="6376243"/>
            <a:ext cx="946448" cy="365125"/>
          </a:xfrm>
        </p:spPr>
        <p:txBody>
          <a:bodyPr/>
          <a:lstStyle/>
          <a:p>
            <a:fld id="{8A6690F1-7CA1-4166-A522-500460961984}" type="slidenum">
              <a:rPr lang="de-DE" smtClean="0"/>
              <a:pPr/>
              <a:t>3</a:t>
            </a:fld>
            <a:endParaRPr lang="de-DE" dirty="0"/>
          </a:p>
        </p:txBody>
      </p:sp>
      <p:sp>
        <p:nvSpPr>
          <p:cNvPr id="6" name="Rechteck 5"/>
          <p:cNvSpPr/>
          <p:nvPr/>
        </p:nvSpPr>
        <p:spPr>
          <a:xfrm>
            <a:off x="651198" y="404664"/>
            <a:ext cx="7560840" cy="119213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Konzeptionelle Modelle der RDA</a:t>
            </a:r>
            <a:endParaRPr lang="de-DE"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eck 6"/>
          <p:cNvSpPr/>
          <p:nvPr/>
        </p:nvSpPr>
        <p:spPr>
          <a:xfrm>
            <a:off x="655787" y="1772816"/>
            <a:ext cx="7560840" cy="129614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r>
              <a:rPr lang="de-DE"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Entstehung und Organisation der RDA</a:t>
            </a:r>
          </a:p>
          <a:p>
            <a:pPr algn="ctr"/>
            <a:r>
              <a:rPr lang="de-DE"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RDA Toolkit</a:t>
            </a:r>
            <a:endParaRPr lang="de-DE"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de-DE" dirty="0">
              <a:solidFill>
                <a:schemeClr val="tx1"/>
              </a:solidFill>
            </a:endParaRPr>
          </a:p>
        </p:txBody>
      </p:sp>
      <p:sp>
        <p:nvSpPr>
          <p:cNvPr id="8" name="Rechteck 7"/>
          <p:cNvSpPr/>
          <p:nvPr/>
        </p:nvSpPr>
        <p:spPr>
          <a:xfrm>
            <a:off x="655787" y="4725144"/>
            <a:ext cx="7560840" cy="129614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Grundbegriffe für die Einführung der RDA</a:t>
            </a:r>
          </a:p>
        </p:txBody>
      </p:sp>
      <p:sp>
        <p:nvSpPr>
          <p:cNvPr id="9" name="Rechteck 8"/>
          <p:cNvSpPr/>
          <p:nvPr/>
        </p:nvSpPr>
        <p:spPr>
          <a:xfrm>
            <a:off x="655787" y="3212976"/>
            <a:ext cx="7560840" cy="136815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Struktur und Aufbau der RDA</a:t>
            </a:r>
            <a:endParaRPr lang="de-DE"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de-DE" dirty="0">
              <a:solidFill>
                <a:schemeClr val="tx1"/>
              </a:solidFill>
            </a:endParaRPr>
          </a:p>
        </p:txBody>
      </p:sp>
    </p:spTree>
    <p:extLst>
      <p:ext uri="{BB962C8B-B14F-4D97-AF65-F5344CB8AC3E}">
        <p14:creationId xmlns:p14="http://schemas.microsoft.com/office/powerpoint/2010/main" val="154770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ist wichtig zu wissen?</a:t>
            </a:r>
          </a:p>
        </p:txBody>
      </p:sp>
      <p:sp>
        <p:nvSpPr>
          <p:cNvPr id="4" name="Fußzeilenplatzhalter 3"/>
          <p:cNvSpPr>
            <a:spLocks noGrp="1"/>
          </p:cNvSpPr>
          <p:nvPr>
            <p:ph type="ftr" sz="quarter" idx="14"/>
          </p:nvPr>
        </p:nvSpPr>
        <p:spPr>
          <a:xfrm>
            <a:off x="467544" y="6376243"/>
            <a:ext cx="7560840"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a:xfrm>
            <a:off x="8172400" y="6376243"/>
            <a:ext cx="514400" cy="365125"/>
          </a:xfrm>
        </p:spPr>
        <p:txBody>
          <a:bodyPr/>
          <a:lstStyle/>
          <a:p>
            <a:fld id="{8A6690F1-7CA1-4166-A522-500460961984}" type="slidenum">
              <a:rPr lang="de-DE" smtClean="0"/>
              <a:pPr/>
              <a:t>4</a:t>
            </a:fld>
            <a:endParaRPr lang="de-DE"/>
          </a:p>
        </p:txBody>
      </p:sp>
      <p:sp>
        <p:nvSpPr>
          <p:cNvPr id="6" name="Ellipse 5"/>
          <p:cNvSpPr/>
          <p:nvPr/>
        </p:nvSpPr>
        <p:spPr>
          <a:xfrm>
            <a:off x="2591780" y="1699598"/>
            <a:ext cx="3960440" cy="2952329"/>
          </a:xfrm>
          <a:prstGeom prst="ellipse">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sz="66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RDA</a:t>
            </a:r>
            <a:endParaRPr lang="de-DE" sz="66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hteck 6"/>
          <p:cNvSpPr/>
          <p:nvPr/>
        </p:nvSpPr>
        <p:spPr>
          <a:xfrm>
            <a:off x="4867436" y="1386946"/>
            <a:ext cx="2016224" cy="914400"/>
          </a:xfrm>
          <a:prstGeom prst="rect">
            <a:avLst/>
          </a:prstGeom>
          <a:solidFill>
            <a:srgbClr val="C1A7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Terminologie</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8" name="Ellipse 7"/>
          <p:cNvSpPr/>
          <p:nvPr/>
        </p:nvSpPr>
        <p:spPr>
          <a:xfrm>
            <a:off x="1153731" y="3086148"/>
            <a:ext cx="2484482" cy="12512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Aufbau und Struktur </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hteck 8"/>
          <p:cNvSpPr/>
          <p:nvPr/>
        </p:nvSpPr>
        <p:spPr>
          <a:xfrm>
            <a:off x="1088035" y="1170495"/>
            <a:ext cx="1368152" cy="673651"/>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Entität</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echteck 9"/>
          <p:cNvSpPr/>
          <p:nvPr/>
        </p:nvSpPr>
        <p:spPr>
          <a:xfrm>
            <a:off x="1603884" y="2046393"/>
            <a:ext cx="1584176" cy="673651"/>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Beziehung</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Rechteck 10"/>
          <p:cNvSpPr/>
          <p:nvPr/>
        </p:nvSpPr>
        <p:spPr>
          <a:xfrm>
            <a:off x="2339752" y="1466163"/>
            <a:ext cx="1584176" cy="673651"/>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Attribut</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Rechteck 11"/>
          <p:cNvSpPr/>
          <p:nvPr/>
        </p:nvSpPr>
        <p:spPr>
          <a:xfrm>
            <a:off x="4283968" y="3863374"/>
            <a:ext cx="2815716" cy="914400"/>
          </a:xfrm>
          <a:prstGeom prst="rect">
            <a:avLst/>
          </a:prstGeom>
          <a:solidFill>
            <a:srgbClr val="BFF0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Standardelemente-Set</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Rechteck 12"/>
          <p:cNvSpPr/>
          <p:nvPr/>
        </p:nvSpPr>
        <p:spPr>
          <a:xfrm>
            <a:off x="7291683" y="3526174"/>
            <a:ext cx="1600797" cy="811200"/>
          </a:xfrm>
          <a:prstGeom prst="rect">
            <a:avLst/>
          </a:prstGeom>
          <a:solidFill>
            <a:srgbClr val="BFF0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D-A-CH</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Rechteck 13"/>
          <p:cNvSpPr/>
          <p:nvPr/>
        </p:nvSpPr>
        <p:spPr>
          <a:xfrm>
            <a:off x="1781264" y="4557960"/>
            <a:ext cx="2160240" cy="110328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Entstehung und Organisation</a:t>
            </a:r>
          </a:p>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RDA Toolkit</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Rechteck 14"/>
          <p:cNvSpPr/>
          <p:nvPr/>
        </p:nvSpPr>
        <p:spPr>
          <a:xfrm>
            <a:off x="4427984" y="4651926"/>
            <a:ext cx="2016224" cy="1081329"/>
          </a:xfrm>
          <a:prstGeom prst="rect">
            <a:avLst/>
          </a:prstGeom>
          <a:solidFill>
            <a:srgbClr val="BFF0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Optionen und Alternativen</a:t>
            </a:r>
          </a:p>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Ausnahmen</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Rechteck 15"/>
          <p:cNvSpPr/>
          <p:nvPr/>
        </p:nvSpPr>
        <p:spPr>
          <a:xfrm>
            <a:off x="6339196" y="5110715"/>
            <a:ext cx="2193244" cy="914400"/>
          </a:xfrm>
          <a:prstGeom prst="rect">
            <a:avLst/>
          </a:prstGeom>
          <a:solidFill>
            <a:srgbClr val="BFF0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Beschreibungsarten</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Rechteck 16"/>
          <p:cNvSpPr/>
          <p:nvPr/>
        </p:nvSpPr>
        <p:spPr>
          <a:xfrm>
            <a:off x="6697473" y="4320574"/>
            <a:ext cx="2193244" cy="914400"/>
          </a:xfrm>
          <a:prstGeom prst="rect">
            <a:avLst/>
          </a:prstGeom>
          <a:solidFill>
            <a:srgbClr val="BFF0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Sucheinstiege</a:t>
            </a:r>
          </a:p>
        </p:txBody>
      </p:sp>
      <p:sp>
        <p:nvSpPr>
          <p:cNvPr id="18" name="Rechteck 17"/>
          <p:cNvSpPr/>
          <p:nvPr/>
        </p:nvSpPr>
        <p:spPr>
          <a:xfrm>
            <a:off x="260327" y="1699598"/>
            <a:ext cx="1352364" cy="10957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FRBR</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9" name="Rechteck 18"/>
          <p:cNvSpPr/>
          <p:nvPr/>
        </p:nvSpPr>
        <p:spPr>
          <a:xfrm>
            <a:off x="5777529" y="2996617"/>
            <a:ext cx="1791816" cy="914400"/>
          </a:xfrm>
          <a:prstGeom prst="rect">
            <a:avLst/>
          </a:prstGeom>
          <a:solidFill>
            <a:srgbClr val="BFF0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Cataloguers Judgement</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30096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564904"/>
            <a:ext cx="8229600" cy="1143000"/>
          </a:xfrm>
        </p:spPr>
        <p:txBody>
          <a:bodyPr/>
          <a:lstStyle/>
          <a:p>
            <a:pPr algn="ctr"/>
            <a:r>
              <a:rPr lang="de-DE" sz="2800" dirty="0" smtClean="0"/>
              <a:t>Einführung und Grundlagen</a:t>
            </a:r>
            <a:br>
              <a:rPr lang="de-DE" sz="2800" dirty="0" smtClean="0"/>
            </a:br>
            <a:r>
              <a:rPr lang="de-DE" dirty="0" smtClean="0"/>
              <a:t>Teil 4</a:t>
            </a:r>
            <a:r>
              <a:rPr lang="de-DE" sz="2800" dirty="0" smtClean="0"/>
              <a:t/>
            </a:r>
            <a:br>
              <a:rPr lang="de-DE" sz="2800" dirty="0" smtClean="0"/>
            </a:br>
            <a:endParaRPr lang="de-DE" sz="2800" dirty="0"/>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1</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Foliennummernplatzhalter 7"/>
          <p:cNvSpPr>
            <a:spLocks noGrp="1"/>
          </p:cNvSpPr>
          <p:nvPr>
            <p:ph type="sldNum" sz="quarter" idx="4"/>
          </p:nvPr>
        </p:nvSpPr>
        <p:spPr/>
        <p:txBody>
          <a:bodyPr/>
          <a:lstStyle/>
          <a:p>
            <a:fld id="{8A6690F1-7CA1-4166-A522-500460961984}" type="slidenum">
              <a:rPr lang="de-DE" smtClean="0"/>
              <a:pPr/>
              <a:t>5</a:t>
            </a:fld>
            <a:endParaRPr lang="de-DE"/>
          </a:p>
        </p:txBody>
      </p:sp>
      <p:sp>
        <p:nvSpPr>
          <p:cNvPr id="9" name="Fußzeilenplatzhalter 8"/>
          <p:cNvSpPr>
            <a:spLocks noGrp="1"/>
          </p:cNvSpPr>
          <p:nvPr>
            <p:ph type="ftr" sz="quarter" idx="14"/>
          </p:nvPr>
        </p:nvSpPr>
        <p:spPr>
          <a:xfrm>
            <a:off x="467544" y="6376243"/>
            <a:ext cx="7776864" cy="365125"/>
          </a:xfrm>
        </p:spPr>
        <p:txBody>
          <a:bodyPr/>
          <a:lstStyle/>
          <a:p>
            <a:r>
              <a:rPr lang="de-DE" smtClean="0"/>
              <a:t>AG RDA Schulungsunterlagen – Modul 1: Einführung und Grundlagen | Stand: 23.04.2015 | CC BY-NC-SA</a:t>
            </a:r>
            <a:endParaRPr lang="de-DE" dirty="0"/>
          </a:p>
        </p:txBody>
      </p:sp>
      <p:sp>
        <p:nvSpPr>
          <p:cNvPr id="7" name="Rechteck 6"/>
          <p:cNvSpPr/>
          <p:nvPr/>
        </p:nvSpPr>
        <p:spPr>
          <a:xfrm>
            <a:off x="655787" y="4437112"/>
            <a:ext cx="7560840" cy="129614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Grundbegriffe für die Einführung der RDA</a:t>
            </a:r>
          </a:p>
        </p:txBody>
      </p:sp>
    </p:spTree>
    <p:extLst>
      <p:ext uri="{BB962C8B-B14F-4D97-AF65-F5344CB8AC3E}">
        <p14:creationId xmlns:p14="http://schemas.microsoft.com/office/powerpoint/2010/main" val="208890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Grundlegende Begriffe in </a:t>
            </a:r>
            <a:r>
              <a:rPr lang="de-DE" dirty="0" smtClean="0"/>
              <a:t>RDA</a:t>
            </a:r>
            <a:endParaRPr lang="de-DE" dirty="0"/>
          </a:p>
        </p:txBody>
      </p:sp>
      <p:sp>
        <p:nvSpPr>
          <p:cNvPr id="3" name="Textplatzhalter 2"/>
          <p:cNvSpPr>
            <a:spLocks noGrp="1"/>
          </p:cNvSpPr>
          <p:nvPr>
            <p:ph type="body" sz="quarter" idx="13"/>
          </p:nvPr>
        </p:nvSpPr>
        <p:spPr>
          <a:xfrm>
            <a:off x="251520" y="1340768"/>
            <a:ext cx="8640960" cy="4968552"/>
          </a:xfrm>
        </p:spPr>
        <p:txBody>
          <a:bodyPr/>
          <a:lstStyle/>
          <a:p>
            <a:pPr>
              <a:spcBef>
                <a:spcPts val="300"/>
              </a:spcBef>
            </a:pPr>
            <a:r>
              <a:rPr lang="de-DE" dirty="0"/>
              <a:t>FRBR-Vokabular </a:t>
            </a:r>
            <a:r>
              <a:rPr lang="de-DE" sz="1800" dirty="0"/>
              <a:t>(Entitäten – Merkmale - Beziehungen und Werk – Expression - Manifestation - Exemplar)</a:t>
            </a:r>
          </a:p>
          <a:p>
            <a:pPr>
              <a:spcBef>
                <a:spcPts val="300"/>
              </a:spcBef>
            </a:pPr>
            <a:r>
              <a:rPr lang="de-DE" dirty="0"/>
              <a:t>Kernelemente und Zusatzelemente</a:t>
            </a:r>
          </a:p>
          <a:p>
            <a:pPr>
              <a:spcBef>
                <a:spcPts val="300"/>
              </a:spcBef>
            </a:pPr>
            <a:r>
              <a:rPr lang="de-DE" dirty="0"/>
              <a:t>Standardelemente-Set und D-A-CH</a:t>
            </a:r>
          </a:p>
          <a:p>
            <a:pPr>
              <a:spcBef>
                <a:spcPts val="300"/>
              </a:spcBef>
            </a:pPr>
            <a:r>
              <a:rPr lang="de-DE" dirty="0"/>
              <a:t>Sucheinstiege</a:t>
            </a:r>
          </a:p>
          <a:p>
            <a:pPr>
              <a:spcBef>
                <a:spcPts val="300"/>
              </a:spcBef>
            </a:pPr>
            <a:r>
              <a:rPr lang="de-DE" dirty="0"/>
              <a:t>Optionen und Alternativen</a:t>
            </a:r>
          </a:p>
          <a:p>
            <a:pPr>
              <a:spcBef>
                <a:spcPts val="300"/>
              </a:spcBef>
            </a:pPr>
            <a:r>
              <a:rPr lang="de-DE" dirty="0"/>
              <a:t>Beispiele</a:t>
            </a:r>
          </a:p>
          <a:p>
            <a:pPr>
              <a:spcBef>
                <a:spcPts val="300"/>
              </a:spcBef>
            </a:pPr>
            <a:r>
              <a:rPr lang="de-DE" dirty="0"/>
              <a:t>Ausnahmen</a:t>
            </a:r>
          </a:p>
          <a:p>
            <a:pPr>
              <a:spcBef>
                <a:spcPts val="300"/>
              </a:spcBef>
            </a:pPr>
            <a:r>
              <a:rPr lang="de-DE" dirty="0"/>
              <a:t>Beschreibungsarten</a:t>
            </a:r>
          </a:p>
          <a:p>
            <a:pPr>
              <a:spcBef>
                <a:spcPts val="300"/>
              </a:spcBef>
            </a:pPr>
            <a:r>
              <a:rPr lang="de-DE" dirty="0"/>
              <a:t>Cataloguers Judgement</a:t>
            </a:r>
          </a:p>
          <a:p>
            <a:endParaRPr lang="de-DE" dirty="0"/>
          </a:p>
        </p:txBody>
      </p:sp>
      <p:sp>
        <p:nvSpPr>
          <p:cNvPr id="4" name="Fußzeilenplatzhalter 3"/>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6</a:t>
            </a:fld>
            <a:endParaRPr lang="de-DE"/>
          </a:p>
        </p:txBody>
      </p:sp>
    </p:spTree>
    <p:extLst>
      <p:ext uri="{BB962C8B-B14F-4D97-AF65-F5344CB8AC3E}">
        <p14:creationId xmlns:p14="http://schemas.microsoft.com/office/powerpoint/2010/main" val="2324954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Kernelemente und </a:t>
            </a:r>
            <a:r>
              <a:rPr lang="de-DE" dirty="0" smtClean="0"/>
              <a:t>Zusatzelemente</a:t>
            </a:r>
            <a:endParaRPr lang="de-DE" dirty="0"/>
          </a:p>
        </p:txBody>
      </p:sp>
      <p:sp>
        <p:nvSpPr>
          <p:cNvPr id="3" name="Textplatzhalter 2"/>
          <p:cNvSpPr>
            <a:spLocks noGrp="1"/>
          </p:cNvSpPr>
          <p:nvPr>
            <p:ph type="body" sz="quarter" idx="13"/>
          </p:nvPr>
        </p:nvSpPr>
        <p:spPr>
          <a:xfrm>
            <a:off x="251520" y="1340768"/>
            <a:ext cx="8640960" cy="4392488"/>
          </a:xfrm>
        </p:spPr>
        <p:txBody>
          <a:bodyPr/>
          <a:lstStyle/>
          <a:p>
            <a:pPr>
              <a:lnSpc>
                <a:spcPts val="2200"/>
              </a:lnSpc>
              <a:spcBef>
                <a:spcPts val="1200"/>
              </a:spcBef>
              <a:spcAft>
                <a:spcPts val="1200"/>
              </a:spcAft>
            </a:pPr>
            <a:r>
              <a:rPr lang="de-DE" dirty="0"/>
              <a:t>Ein Kernelement ist eine Mindestanforderung zur Identifizierung einer Entität (z. B. einer Person, eines Titels).</a:t>
            </a:r>
          </a:p>
          <a:p>
            <a:pPr>
              <a:lnSpc>
                <a:spcPts val="2200"/>
              </a:lnSpc>
              <a:spcBef>
                <a:spcPts val="1200"/>
              </a:spcBef>
              <a:spcAft>
                <a:spcPts val="1200"/>
              </a:spcAft>
            </a:pPr>
            <a:r>
              <a:rPr lang="de-DE" dirty="0"/>
              <a:t>Die Kernelemente sind im Kapitel 0 der RDA aufgelistet.</a:t>
            </a:r>
          </a:p>
          <a:p>
            <a:pPr>
              <a:lnSpc>
                <a:spcPts val="2200"/>
              </a:lnSpc>
              <a:spcBef>
                <a:spcPts val="1200"/>
              </a:spcBef>
              <a:spcAft>
                <a:spcPts val="1200"/>
              </a:spcAft>
            </a:pPr>
            <a:r>
              <a:rPr lang="de-DE" dirty="0"/>
              <a:t>Weitere Elemente (Zusatzelemente) zur tieferen Erschließung von Ressourcen sind möglich.</a:t>
            </a:r>
          </a:p>
          <a:p>
            <a:pPr>
              <a:lnSpc>
                <a:spcPts val="2200"/>
              </a:lnSpc>
              <a:spcBef>
                <a:spcPts val="1200"/>
              </a:spcBef>
              <a:spcAft>
                <a:spcPts val="1200"/>
              </a:spcAft>
            </a:pPr>
            <a:r>
              <a:rPr lang="de-DE" dirty="0" smtClean="0"/>
              <a:t>Für </a:t>
            </a:r>
            <a:r>
              <a:rPr lang="de-DE" dirty="0"/>
              <a:t>den deutschsprachigen Raum wurde von der AG </a:t>
            </a:r>
            <a:r>
              <a:rPr lang="de-DE"/>
              <a:t>RDA </a:t>
            </a:r>
            <a:r>
              <a:rPr lang="de-DE" smtClean="0"/>
              <a:t>ein </a:t>
            </a:r>
            <a:r>
              <a:rPr lang="de-DE" dirty="0"/>
              <a:t>für alle Partner verbindliches Standardelemente-Set als Mindestanforderung für die Katalogisierung vereinbart.</a:t>
            </a:r>
          </a:p>
          <a:p>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7</a:t>
            </a:fld>
            <a:endParaRPr lang="de-DE"/>
          </a:p>
        </p:txBody>
      </p:sp>
      <p:sp>
        <p:nvSpPr>
          <p:cNvPr id="6" name="Fußzeilenplatzhalter 3"/>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spTree>
    <p:extLst>
      <p:ext uri="{BB962C8B-B14F-4D97-AF65-F5344CB8AC3E}">
        <p14:creationId xmlns:p14="http://schemas.microsoft.com/office/powerpoint/2010/main" val="889804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Standardelemente-Set</a:t>
            </a:r>
          </a:p>
        </p:txBody>
      </p:sp>
      <p:sp>
        <p:nvSpPr>
          <p:cNvPr id="5" name="Foliennummernplatzhalter 4"/>
          <p:cNvSpPr>
            <a:spLocks noGrp="1"/>
          </p:cNvSpPr>
          <p:nvPr>
            <p:ph type="sldNum" sz="quarter" idx="4"/>
          </p:nvPr>
        </p:nvSpPr>
        <p:spPr/>
        <p:txBody>
          <a:bodyPr/>
          <a:lstStyle/>
          <a:p>
            <a:fld id="{8A6690F1-7CA1-4166-A522-500460961984}" type="slidenum">
              <a:rPr lang="de-DE" smtClean="0"/>
              <a:pPr/>
              <a:t>8</a:t>
            </a:fld>
            <a:endParaRPr lang="de-DE"/>
          </a:p>
        </p:txBody>
      </p:sp>
      <p:sp>
        <p:nvSpPr>
          <p:cNvPr id="6" name="Fußzeilenplatzhalter 3"/>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grpSp>
        <p:nvGrpSpPr>
          <p:cNvPr id="7" name="Gruppieren 6"/>
          <p:cNvGrpSpPr/>
          <p:nvPr/>
        </p:nvGrpSpPr>
        <p:grpSpPr>
          <a:xfrm>
            <a:off x="1331640" y="1628800"/>
            <a:ext cx="6336704" cy="3312368"/>
            <a:chOff x="1979712" y="3284984"/>
            <a:chExt cx="4608512" cy="1961384"/>
          </a:xfrm>
        </p:grpSpPr>
        <p:sp>
          <p:nvSpPr>
            <p:cNvPr id="8" name="Würfel 7"/>
            <p:cNvSpPr/>
            <p:nvPr/>
          </p:nvSpPr>
          <p:spPr>
            <a:xfrm>
              <a:off x="1979712" y="4030216"/>
              <a:ext cx="4608512" cy="1216152"/>
            </a:xfrm>
            <a:prstGeom prst="cube">
              <a:avLst/>
            </a:prstGeom>
            <a:solidFill>
              <a:srgbClr val="AFC0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Standardelemente-Set</a:t>
              </a:r>
            </a:p>
            <a:p>
              <a:pPr algn="ct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für den deutschen Sprachraum</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hteck 8"/>
            <p:cNvSpPr/>
            <p:nvPr/>
          </p:nvSpPr>
          <p:spPr>
            <a:xfrm>
              <a:off x="4355976" y="3284984"/>
              <a:ext cx="201622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Zusatzelemente</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echteck 9"/>
            <p:cNvSpPr/>
            <p:nvPr/>
          </p:nvSpPr>
          <p:spPr>
            <a:xfrm>
              <a:off x="2217440" y="3284984"/>
              <a:ext cx="2066528" cy="914400"/>
            </a:xfrm>
            <a:prstGeom prst="rect">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Kernelemente</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599129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7"/>
            <a:ext cx="8640960" cy="796951"/>
          </a:xfrm>
        </p:spPr>
        <p:txBody>
          <a:bodyPr/>
          <a:lstStyle/>
          <a:p>
            <a:r>
              <a:rPr lang="de-DE" dirty="0"/>
              <a:t>Auszug aus dem Standardelemente-Set für </a:t>
            </a:r>
            <a:r>
              <a:rPr lang="de-DE" dirty="0" smtClean="0"/>
              <a:t>Normdaten</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9</a:t>
            </a:fld>
            <a:endParaRPr lang="de-DE"/>
          </a:p>
        </p:txBody>
      </p:sp>
      <p:sp>
        <p:nvSpPr>
          <p:cNvPr id="6" name="Fußzeilenplatzhalter 3"/>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pic>
        <p:nvPicPr>
          <p:cNvPr id="3" name="Grafik 2" descr="Bildschirmausschnit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5696" y="1127383"/>
            <a:ext cx="5207728" cy="5194059"/>
          </a:xfrm>
          <a:prstGeom prst="rect">
            <a:avLst/>
          </a:prstGeom>
        </p:spPr>
      </p:pic>
    </p:spTree>
    <p:extLst>
      <p:ext uri="{BB962C8B-B14F-4D97-AF65-F5344CB8AC3E}">
        <p14:creationId xmlns:p14="http://schemas.microsoft.com/office/powerpoint/2010/main" val="4144489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a:solidFill>
            <a:schemeClr val="tx1"/>
          </a:solidFill>
        </a:ln>
      </a:spPr>
      <a:bodyPr wrap="square" rtlCol="0">
        <a:spAutoFit/>
      </a:bodyPr>
      <a:lstStyle>
        <a:defPPr>
          <a:defRPr dirty="0" smtClean="0">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2665</Words>
  <Application>Microsoft Office PowerPoint</Application>
  <PresentationFormat>Bildschirmpräsentation (4:3)</PresentationFormat>
  <Paragraphs>246</Paragraphs>
  <Slides>23</Slides>
  <Notes>23</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Larissa</vt:lpstr>
      <vt:lpstr>Schulungsunterlagen der AG RDA</vt:lpstr>
      <vt:lpstr>Einführung und Grundlagen </vt:lpstr>
      <vt:lpstr>PowerPoint-Präsentation</vt:lpstr>
      <vt:lpstr>Was ist wichtig zu wissen?</vt:lpstr>
      <vt:lpstr>Einführung und Grundlagen Teil 4 </vt:lpstr>
      <vt:lpstr>Grundlegende Begriffe in RDA</vt:lpstr>
      <vt:lpstr>Kernelemente und Zusatzelemente</vt:lpstr>
      <vt:lpstr>Standardelemente-Set</vt:lpstr>
      <vt:lpstr>Auszug aus dem Standardelemente-Set für Normdaten</vt:lpstr>
      <vt:lpstr>Auszug aus dem Standardelemente-Set für Titeldaten </vt:lpstr>
      <vt:lpstr>Anwendungsrichtlinien</vt:lpstr>
      <vt:lpstr>Sucheinstiege</vt:lpstr>
      <vt:lpstr>Alternativen und Optionen</vt:lpstr>
      <vt:lpstr>Alternativen und Optionen</vt:lpstr>
      <vt:lpstr>Beispiele</vt:lpstr>
      <vt:lpstr>Beispiel</vt:lpstr>
      <vt:lpstr>Ausnahmen</vt:lpstr>
      <vt:lpstr>Beschreibungsarten</vt:lpstr>
      <vt:lpstr>Übung</vt:lpstr>
      <vt:lpstr>Terminologie</vt:lpstr>
      <vt:lpstr>„Cataloguers Judgement“</vt:lpstr>
      <vt:lpstr>Was wurde bis hierher behandelt?</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Schulungsunterlagen der AG RDA</dc:title>
  <dc:creator>Bufalino, Cinzia</dc:creator>
  <cp:lastModifiedBy>Bufalino, Cinzia</cp:lastModifiedBy>
  <cp:revision>52</cp:revision>
  <dcterms:created xsi:type="dcterms:W3CDTF">2014-02-18T07:01:40Z</dcterms:created>
  <dcterms:modified xsi:type="dcterms:W3CDTF">2015-04-24T05:57:08Z</dcterms:modified>
</cp:coreProperties>
</file>